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x="18288000" cy="10287000"/>
  <p:notesSz cx="6858000" cy="9144000"/>
  <p:embeddedFontLst>
    <p:embeddedFont>
      <p:font typeface="Arial Bold" charset="1" panose="020B0802020202020204"/>
      <p:regular r:id="rId75"/>
    </p:embeddedFont>
    <p:embeddedFont>
      <p:font typeface="Daydream" charset="1" panose="00000000000000000000"/>
      <p:regular r:id="rId76"/>
    </p:embeddedFont>
    <p:embeddedFont>
      <p:font typeface="Old Standard Bold" charset="1" panose="02040503050505020303"/>
      <p:regular r:id="rId77"/>
    </p:embeddedFont>
    <p:embeddedFont>
      <p:font typeface="Arial" charset="1" panose="020B0502020202020204"/>
      <p:regular r:id="rId78"/>
    </p:embeddedFont>
    <p:embeddedFont>
      <p:font typeface="Questrial" charset="1" panose="02000000000000000000"/>
      <p:regular r:id="rId79"/>
    </p:embeddedFont>
    <p:embeddedFont>
      <p:font typeface="Arial Italics" charset="1" panose="020B0502020202090204"/>
      <p:regular r:id="rId80"/>
    </p:embeddedFont>
    <p:embeddedFont>
      <p:font typeface="Arial Bold Italics" charset="1" panose="020B0802020202090204"/>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0.png" Type="http://schemas.openxmlformats.org/officeDocument/2006/relationships/image"/><Relationship Id="rId3" Target="../media/image31.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4.png" Type="http://schemas.openxmlformats.org/officeDocument/2006/relationships/image"/><Relationship Id="rId16" Target="../media/image5.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19" Target="../media/image8.png" Type="http://schemas.openxmlformats.org/officeDocument/2006/relationships/image"/><Relationship Id="rId2" Target="../media/image14.png" Type="http://schemas.openxmlformats.org/officeDocument/2006/relationships/image"/><Relationship Id="rId20" Target="../media/image9.svg" Type="http://schemas.openxmlformats.org/officeDocument/2006/relationships/image"/><Relationship Id="rId21" Target="../media/image10.png" Type="http://schemas.openxmlformats.org/officeDocument/2006/relationships/image"/><Relationship Id="rId22" Target="../media/image11.svg" Type="http://schemas.openxmlformats.org/officeDocument/2006/relationships/image"/><Relationship Id="rId23" Target="../media/image12.png" Type="http://schemas.openxmlformats.org/officeDocument/2006/relationships/image"/><Relationship Id="rId24"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3.png" Type="http://schemas.openxmlformats.org/officeDocument/2006/relationships/image"/><Relationship Id="rId3" Target="../media/image3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1.png" Type="http://schemas.openxmlformats.org/officeDocument/2006/relationships/image"/><Relationship Id="rId3" Target="../media/image4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63.svg" Type="http://schemas.openxmlformats.org/officeDocument/2006/relationships/image"/><Relationship Id="rId2" Target="../media/image54.png" Type="http://schemas.openxmlformats.org/officeDocument/2006/relationships/image"/><Relationship Id="rId3" Target="../media/image55.sv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6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143000" y="0"/>
            <a:ext cx="20574000" cy="10287000"/>
          </a:xfrm>
          <a:custGeom>
            <a:avLst/>
            <a:gdLst/>
            <a:ahLst/>
            <a:cxnLst/>
            <a:rect r="r" b="b" t="t" l="l"/>
            <a:pathLst>
              <a:path h="10287000" w="20574000">
                <a:moveTo>
                  <a:pt x="0" y="0"/>
                </a:moveTo>
                <a:lnTo>
                  <a:pt x="20574000" y="0"/>
                </a:lnTo>
                <a:lnTo>
                  <a:pt x="20574000"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THE IRISH PLANTATIONS</a:t>
            </a:r>
          </a:p>
        </p:txBody>
      </p:sp>
      <p:sp>
        <p:nvSpPr>
          <p:cNvPr name="TextBox 5" id="5"/>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the irish plantations</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29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the Pale, Old English, Anglo-Irish and Gaelic Irish.</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powerful Anglo-Irish families and two powerful Gaelic Irish families.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Brehon law?</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Gaelic Irish resisted English law?</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tensions between the Gaelic Irish and the English in the Pale increased?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29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spc="9">
                <a:solidFill>
                  <a:srgbClr val="000000"/>
                </a:solidFill>
                <a:latin typeface="Arial"/>
                <a:ea typeface="Arial"/>
                <a:cs typeface="Arial"/>
                <a:sym typeface="Arial"/>
              </a:rPr>
              <a:t>The Plantations: Irish land was confiscated by the English Crown and then colonised by British settlers; The Pale: the area around Dublin directly under the control of the English Crown; Anglo-Irish: descendants of the Anglo-Normans who had invaded Ireland in the twelfth century; Gaelic Irish: the Gaelic chieftains who followed Irish laws (known as Brehon law). </a:t>
            </a:r>
          </a:p>
          <a:p>
            <a:pPr algn="l" marL="539749" indent="-269875" lvl="1">
              <a:lnSpc>
                <a:spcPts val="3499"/>
              </a:lnSpc>
              <a:buAutoNum type="arabicPeriod" startAt="1"/>
            </a:pPr>
            <a:r>
              <a:rPr lang="en-US" sz="2499" spc="9">
                <a:solidFill>
                  <a:srgbClr val="000000"/>
                </a:solidFill>
                <a:latin typeface="Arial"/>
                <a:ea typeface="Arial"/>
                <a:cs typeface="Arial"/>
                <a:sym typeface="Arial"/>
              </a:rPr>
              <a:t>Anglo-Irish families: any two of: the Fitzgeralds of Kildare, the Butlers of Ormond/Kilkenny and the Fitzgeralds of Munster; Gaelic Irish families: any two of: the O’Neills of Tyrone, the O’Donnells of Donegal and the MacCarthys of Cork. </a:t>
            </a:r>
          </a:p>
          <a:p>
            <a:pPr algn="l" marL="539749" indent="-269875" lvl="1">
              <a:lnSpc>
                <a:spcPts val="3499"/>
              </a:lnSpc>
              <a:buAutoNum type="arabicPeriod" startAt="1"/>
            </a:pPr>
            <a:r>
              <a:rPr lang="en-US" b="true" sz="2499" spc="9">
                <a:solidFill>
                  <a:srgbClr val="000000"/>
                </a:solidFill>
                <a:latin typeface="Arial Bold"/>
                <a:ea typeface="Arial Bold"/>
                <a:cs typeface="Arial Bold"/>
                <a:sym typeface="Arial Bold"/>
              </a:rPr>
              <a:t>3. </a:t>
            </a:r>
            <a:r>
              <a:rPr lang="en-US" sz="2499" spc="9">
                <a:solidFill>
                  <a:srgbClr val="000000"/>
                </a:solidFill>
                <a:latin typeface="Arial"/>
                <a:ea typeface="Arial"/>
                <a:cs typeface="Arial"/>
                <a:sym typeface="Arial"/>
              </a:rPr>
              <a:t>Brehon law was a set of Gaelic Irish laws dating back as far as the Iron Age. The laws were a civil rather than a criminal code. </a:t>
            </a:r>
          </a:p>
          <a:p>
            <a:pPr algn="l" marL="539749" indent="-269875" lvl="1">
              <a:lnSpc>
                <a:spcPts val="3499"/>
              </a:lnSpc>
              <a:buAutoNum type="arabicPeriod" startAt="1"/>
            </a:pPr>
            <a:r>
              <a:rPr lang="en-US" sz="2499" spc="9">
                <a:solidFill>
                  <a:srgbClr val="000000"/>
                </a:solidFill>
                <a:latin typeface="Arial"/>
                <a:ea typeface="Arial"/>
                <a:cs typeface="Arial"/>
                <a:sym typeface="Arial"/>
              </a:rPr>
              <a:t>The Gaelic Irish resisted the English laws because they reflected the values of a different society and would involve such things as: harsh jail sentences and death by hanging given as punishments, divorce being forbidden, etc. </a:t>
            </a:r>
          </a:p>
          <a:p>
            <a:pPr algn="l" marL="539749" indent="-269875" lvl="1">
              <a:lnSpc>
                <a:spcPts val="3499"/>
              </a:lnSpc>
              <a:buAutoNum type="arabicPeriod" startAt="1"/>
            </a:pPr>
            <a:r>
              <a:rPr lang="en-US" sz="2499" spc="9">
                <a:solidFill>
                  <a:srgbClr val="000000"/>
                </a:solidFill>
                <a:latin typeface="Arial"/>
                <a:ea typeface="Arial"/>
                <a:cs typeface="Arial"/>
                <a:sym typeface="Arial"/>
              </a:rPr>
              <a:t>Tensions increased because the Gaelic Irish feared that the Crown would try to expand its control over Ireland and therefore disliked and attacked English settlers.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2"/>
            <a:ext cx="18288000" cy="1530346"/>
          </a:xfrm>
          <a:prstGeom prst="rect">
            <a:avLst/>
          </a:prstGeom>
        </p:spPr>
        <p:txBody>
          <a:bodyPr anchor="t" rtlCol="false" tIns="0" lIns="0" bIns="0" rIns="0">
            <a:spAutoFit/>
          </a:bodyPr>
          <a:lstStyle/>
          <a:p>
            <a:pPr algn="ctr">
              <a:lnSpc>
                <a:spcPts val="11200"/>
              </a:lnSpc>
            </a:pPr>
            <a:r>
              <a:rPr lang="en-US" b="true" sz="8000" spc="360">
                <a:solidFill>
                  <a:srgbClr val="0DA33B"/>
                </a:solidFill>
                <a:latin typeface="Arial Bold"/>
                <a:ea typeface="Arial Bold"/>
                <a:cs typeface="Arial Bold"/>
                <a:sym typeface="Arial Bold"/>
              </a:rPr>
              <a:t>11.2: THE TUDORS AND IRELAND</a:t>
            </a:r>
          </a:p>
        </p:txBody>
      </p:sp>
      <p:sp>
        <p:nvSpPr>
          <p:cNvPr name="TextBox 4" id="4"/>
          <p:cNvSpPr txBox="true"/>
          <p:nvPr/>
        </p:nvSpPr>
        <p:spPr>
          <a:xfrm rot="0">
            <a:off x="175900" y="3808722"/>
            <a:ext cx="17936199" cy="1193801"/>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11.2: the tudors and ireland</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Henry VIII and the Tudors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Henry VII came to power in England in 1485, beginning the </a:t>
            </a:r>
            <a:r>
              <a:rPr lang="en-US" sz="2500" b="true">
                <a:solidFill>
                  <a:srgbClr val="000000"/>
                </a:solidFill>
                <a:latin typeface="Arial Bold"/>
                <a:ea typeface="Arial Bold"/>
                <a:cs typeface="Arial Bold"/>
                <a:sym typeface="Arial Bold"/>
              </a:rPr>
              <a:t>Tudor Era</a:t>
            </a:r>
            <a:r>
              <a:rPr lang="en-US" sz="2500">
                <a:solidFill>
                  <a:srgbClr val="000000"/>
                </a:solidFill>
                <a:latin typeface="Arial"/>
                <a:ea typeface="Arial"/>
                <a:cs typeface="Arial"/>
                <a:sym typeface="Arial"/>
              </a:rPr>
              <a:t>. His son, </a:t>
            </a:r>
            <a:r>
              <a:rPr lang="en-US" sz="2500" b="true">
                <a:solidFill>
                  <a:srgbClr val="000000"/>
                </a:solidFill>
                <a:latin typeface="Arial Bold"/>
                <a:ea typeface="Arial Bold"/>
                <a:cs typeface="Arial Bold"/>
                <a:sym typeface="Arial Bold"/>
              </a:rPr>
              <a:t>Henry VIII</a:t>
            </a:r>
            <a:r>
              <a:rPr lang="en-US" sz="2500">
                <a:solidFill>
                  <a:srgbClr val="000000"/>
                </a:solidFill>
                <a:latin typeface="Arial"/>
                <a:ea typeface="Arial"/>
                <a:cs typeface="Arial"/>
                <a:sym typeface="Arial"/>
              </a:rPr>
              <a:t>, became king after his father’s death and ruled between 1509 and 1547. Henry VIII and his three heirs – Edward VI, Mary I and Elizabeth I – gradually conquered Ireland through policies such as ‘</a:t>
            </a:r>
            <a:r>
              <a:rPr lang="en-US" sz="2500" b="true">
                <a:solidFill>
                  <a:srgbClr val="000000"/>
                </a:solidFill>
                <a:latin typeface="Arial Bold"/>
                <a:ea typeface="Arial Bold"/>
                <a:cs typeface="Arial Bold"/>
                <a:sym typeface="Arial Bold"/>
              </a:rPr>
              <a:t>surrender and regrant</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plantation</a:t>
            </a:r>
            <a:r>
              <a:rPr lang="en-US" sz="2500">
                <a:solidFill>
                  <a:srgbClr val="000000"/>
                </a:solidFill>
                <a:latin typeface="Arial"/>
                <a:ea typeface="Arial"/>
                <a:cs typeface="Arial"/>
                <a:sym typeface="Arial"/>
              </a:rPr>
              <a:t>. After the death of his older brother in 1502, Henry married his brother’s widow, Catherine of Aragon, with special permission from the Pope. They would have a daughter, </a:t>
            </a:r>
            <a:r>
              <a:rPr lang="en-US" sz="2500" b="true">
                <a:solidFill>
                  <a:srgbClr val="000000"/>
                </a:solidFill>
                <a:latin typeface="Arial Bold"/>
                <a:ea typeface="Arial Bold"/>
                <a:cs typeface="Arial Bold"/>
                <a:sym typeface="Arial Bold"/>
              </a:rPr>
              <a:t>Mary I</a:t>
            </a:r>
            <a:r>
              <a:rPr lang="en-US" sz="2500">
                <a:solidFill>
                  <a:srgbClr val="000000"/>
                </a:solidFill>
                <a:latin typeface="Arial"/>
                <a:ea typeface="Arial"/>
                <a:cs typeface="Arial"/>
                <a:sym typeface="Arial"/>
              </a:rPr>
              <a:t>, but Henry still needed a male heir and his wife was now in her forties. He wanted Pope Clement VII to </a:t>
            </a:r>
            <a:r>
              <a:rPr lang="en-US" sz="2500" b="true">
                <a:solidFill>
                  <a:srgbClr val="000000"/>
                </a:solidFill>
                <a:latin typeface="Arial Bold"/>
                <a:ea typeface="Arial Bold"/>
                <a:cs typeface="Arial Bold"/>
                <a:sym typeface="Arial Bold"/>
              </a:rPr>
              <a:t>annul </a:t>
            </a:r>
            <a:r>
              <a:rPr lang="en-US" sz="2500">
                <a:solidFill>
                  <a:srgbClr val="000000"/>
                </a:solidFill>
                <a:latin typeface="Arial"/>
                <a:ea typeface="Arial"/>
                <a:cs typeface="Arial"/>
                <a:sym typeface="Arial"/>
              </a:rPr>
              <a:t>(cancel) his marriage however, this would be a problem as the Church would have had to admit that it was wrong to ever give permission as well as angering Catherine’s nephew, the Holy Roman Emperor, Charles V which could risk another war. </a:t>
            </a:r>
          </a:p>
          <a:p>
            <a:pPr algn="just">
              <a:lnSpc>
                <a:spcPts val="3500"/>
              </a:lnSpc>
            </a:pPr>
            <a:r>
              <a:rPr lang="en-US" sz="2500">
                <a:solidFill>
                  <a:srgbClr val="000000"/>
                </a:solidFill>
                <a:latin typeface="Arial"/>
                <a:ea typeface="Arial"/>
                <a:cs typeface="Arial"/>
                <a:sym typeface="Arial"/>
              </a:rPr>
              <a:t>Henry VIII wanted to marry his mistress, </a:t>
            </a:r>
            <a:r>
              <a:rPr lang="en-US" sz="2500" b="true">
                <a:solidFill>
                  <a:srgbClr val="000000"/>
                </a:solidFill>
                <a:latin typeface="Arial Bold"/>
                <a:ea typeface="Arial Bold"/>
                <a:cs typeface="Arial Bold"/>
                <a:sym typeface="Arial Bold"/>
              </a:rPr>
              <a:t>Anne Boleyn </a:t>
            </a:r>
            <a:r>
              <a:rPr lang="en-US" sz="2500">
                <a:solidFill>
                  <a:srgbClr val="000000"/>
                </a:solidFill>
                <a:latin typeface="Arial"/>
                <a:ea typeface="Arial"/>
                <a:cs typeface="Arial"/>
                <a:sym typeface="Arial"/>
              </a:rPr>
              <a:t>(Catherine’s former lady’s maid), who was pregnant (their child later becoming </a:t>
            </a:r>
            <a:r>
              <a:rPr lang="en-US" sz="2500" b="true">
                <a:solidFill>
                  <a:srgbClr val="000000"/>
                </a:solidFill>
                <a:latin typeface="Arial Bold"/>
                <a:ea typeface="Arial Bold"/>
                <a:cs typeface="Arial Bold"/>
                <a:sym typeface="Arial Bold"/>
              </a:rPr>
              <a:t>Queen Elizabeth I</a:t>
            </a:r>
            <a:r>
              <a:rPr lang="en-US" sz="2500">
                <a:solidFill>
                  <a:srgbClr val="000000"/>
                </a:solidFill>
                <a:latin typeface="Arial"/>
                <a:ea typeface="Arial"/>
                <a:cs typeface="Arial"/>
                <a:sym typeface="Arial"/>
              </a:rPr>
              <a:t>). In 1533, with the Reformation gaining momentum in Europe, Henry VIII broke with the Church and married Anne Boleyn. He was excommunicated as a result. This would mark the beginning of the English Reformation and resulted in England becoming a Protestant monarchy. Henry VIII declared himself the </a:t>
            </a:r>
            <a:r>
              <a:rPr lang="en-US" sz="2500" b="true">
                <a:solidFill>
                  <a:srgbClr val="000000"/>
                </a:solidFill>
                <a:latin typeface="Arial Bold"/>
                <a:ea typeface="Arial Bold"/>
                <a:cs typeface="Arial Bold"/>
                <a:sym typeface="Arial Bold"/>
              </a:rPr>
              <a:t>Head of the Church</a:t>
            </a:r>
            <a:r>
              <a:rPr lang="en-US" sz="2500">
                <a:solidFill>
                  <a:srgbClr val="000000"/>
                </a:solidFill>
                <a:latin typeface="Arial"/>
                <a:ea typeface="Arial"/>
                <a:cs typeface="Arial"/>
                <a:sym typeface="Arial"/>
              </a:rPr>
              <a:t> (Act of Supremacy 1534), </a:t>
            </a:r>
            <a:r>
              <a:rPr lang="en-US" sz="2500" b="true">
                <a:solidFill>
                  <a:srgbClr val="000000"/>
                </a:solidFill>
                <a:latin typeface="Arial Bold"/>
                <a:ea typeface="Arial Bold"/>
                <a:cs typeface="Arial Bold"/>
                <a:sym typeface="Arial Bold"/>
              </a:rPr>
              <a:t>closed down monasteries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confiscated the Catholic Church’s lands</a:t>
            </a:r>
            <a:r>
              <a:rPr lang="en-US" sz="2500">
                <a:solidFill>
                  <a:srgbClr val="000000"/>
                </a:solidFill>
                <a:latin typeface="Arial"/>
                <a:ea typeface="Arial"/>
                <a:cs typeface="Arial"/>
                <a:sym typeface="Arial"/>
              </a:rPr>
              <a:t> (Act of Dissolution 1536).</a:t>
            </a:r>
          </a:p>
          <a:p>
            <a:pPr algn="just">
              <a:lnSpc>
                <a:spcPts val="3500"/>
              </a:lnSpc>
            </a:pPr>
            <a:r>
              <a:rPr lang="en-US" sz="2500">
                <a:solidFill>
                  <a:srgbClr val="000000"/>
                </a:solidFill>
                <a:latin typeface="Arial"/>
                <a:ea typeface="Arial"/>
                <a:cs typeface="Arial"/>
                <a:sym typeface="Arial"/>
              </a:rPr>
              <a:t>Henry went on to have six wives in total and three children: Catherine of Aragon (mother of Mary I) - divorced, Anne Boleyn (mother of Elizabeth I) - divorced and beheaded, Jane Seymour (mother of Edward VI) - died after childbirth, Anne of Cleves - divorced, Catherine Howard - beheaded, Catherine Parr - survived.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415012" y="0"/>
            <a:ext cx="4795036" cy="5860599"/>
          </a:xfrm>
          <a:custGeom>
            <a:avLst/>
            <a:gdLst/>
            <a:ahLst/>
            <a:cxnLst/>
            <a:rect r="r" b="b" t="t" l="l"/>
            <a:pathLst>
              <a:path h="5860599" w="4795036">
                <a:moveTo>
                  <a:pt x="0" y="0"/>
                </a:moveTo>
                <a:lnTo>
                  <a:pt x="4795036" y="0"/>
                </a:lnTo>
                <a:lnTo>
                  <a:pt x="4795036" y="5860599"/>
                </a:lnTo>
                <a:lnTo>
                  <a:pt x="0" y="5860599"/>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Freeform 9" id="9"/>
          <p:cNvSpPr/>
          <p:nvPr/>
        </p:nvSpPr>
        <p:spPr>
          <a:xfrm flipH="false" flipV="false" rot="0">
            <a:off x="685800" y="5860599"/>
            <a:ext cx="16253460" cy="3864712"/>
          </a:xfrm>
          <a:custGeom>
            <a:avLst/>
            <a:gdLst/>
            <a:ahLst/>
            <a:cxnLst/>
            <a:rect r="r" b="b" t="t" l="l"/>
            <a:pathLst>
              <a:path h="3864712" w="16253460">
                <a:moveTo>
                  <a:pt x="0" y="0"/>
                </a:moveTo>
                <a:lnTo>
                  <a:pt x="16253460" y="0"/>
                </a:lnTo>
                <a:lnTo>
                  <a:pt x="16253460" y="3864712"/>
                </a:lnTo>
                <a:lnTo>
                  <a:pt x="0" y="3864712"/>
                </a:lnTo>
                <a:lnTo>
                  <a:pt x="0" y="0"/>
                </a:lnTo>
                <a:close/>
              </a:path>
            </a:pathLst>
          </a:custGeom>
          <a:blipFill>
            <a:blip r:embed="rId3"/>
            <a:stretch>
              <a:fillRect l="0" t="0" r="0" b="0"/>
            </a:stretch>
          </a:blipFill>
        </p:spPr>
      </p:sp>
      <p:sp>
        <p:nvSpPr>
          <p:cNvPr name="TextBox 10" id="10"/>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Tudors and Ireland</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Tudors had many reasons for wanting to fully conquer Ireland:</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expand their territory</a:t>
            </a:r>
            <a:r>
              <a:rPr lang="en-US" sz="2500">
                <a:solidFill>
                  <a:srgbClr val="000000"/>
                </a:solidFill>
                <a:latin typeface="Arial"/>
                <a:ea typeface="Arial"/>
                <a:cs typeface="Arial"/>
                <a:sym typeface="Arial"/>
              </a:rPr>
              <a:t>. The Crown only had full control over the Pale.</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spread English customs, culture, laws</a:t>
            </a:r>
            <a:r>
              <a:rPr lang="en-US" sz="2500">
                <a:solidFill>
                  <a:srgbClr val="000000"/>
                </a:solidFill>
                <a:latin typeface="Arial"/>
                <a:ea typeface="Arial"/>
                <a:cs typeface="Arial"/>
                <a:sym typeface="Arial"/>
              </a:rPr>
              <a:t> and so forth. These were seen as superior to those of the Gaelic Irish, who were portrayed as being barbaric and unable to look after themselves. e</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spread their new religion</a:t>
            </a:r>
            <a:r>
              <a:rPr lang="en-US" sz="2500">
                <a:solidFill>
                  <a:srgbClr val="000000"/>
                </a:solidFill>
                <a:latin typeface="Arial"/>
                <a:ea typeface="Arial"/>
                <a:cs typeface="Arial"/>
                <a:sym typeface="Arial"/>
              </a:rPr>
              <a:t>. They believed that they could enforce Protestantism in Ireland. </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prevent the Catholic Irish forming an alliance with other Catholic countries</a:t>
            </a:r>
            <a:r>
              <a:rPr lang="en-US" sz="2500">
                <a:solidFill>
                  <a:srgbClr val="000000"/>
                </a:solidFill>
                <a:latin typeface="Arial"/>
                <a:ea typeface="Arial"/>
                <a:cs typeface="Arial"/>
                <a:sym typeface="Arial"/>
              </a:rPr>
              <a:t>. These other countries included Spain and France who would use Ireland as a base to attack England.</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prevent further rebellions</a:t>
            </a:r>
            <a:r>
              <a:rPr lang="en-US" sz="2500">
                <a:solidFill>
                  <a:srgbClr val="000000"/>
                </a:solidFill>
                <a:latin typeface="Arial"/>
                <a:ea typeface="Arial"/>
                <a:cs typeface="Arial"/>
                <a:sym typeface="Arial"/>
              </a:rPr>
              <a:t>. The Fitzgerald rebellion of 1534 was begun by the Lord Deputy’s own son ‘Silken’ Thomas Fitzgerald.</a:t>
            </a:r>
          </a:p>
          <a:p>
            <a:pPr algn="l" marL="539754" indent="-269877" lvl="1">
              <a:lnSpc>
                <a:spcPts val="3500"/>
              </a:lnSpc>
              <a:buFont typeface="Arial"/>
              <a:buChar char="•"/>
            </a:pPr>
            <a:r>
              <a:rPr lang="en-US" sz="2500">
                <a:solidFill>
                  <a:srgbClr val="000000"/>
                </a:solidFill>
                <a:latin typeface="Arial"/>
                <a:ea typeface="Arial"/>
                <a:cs typeface="Arial"/>
                <a:sym typeface="Arial"/>
              </a:rPr>
              <a:t>Hearing the rumour that his father had been beheaded in London by Henry VIII, Silken Thomas attempted to rally the lords of the Pale and even attacked Dublin Castle. </a:t>
            </a:r>
          </a:p>
          <a:p>
            <a:pPr algn="l" marL="539754" indent="-269877" lvl="1">
              <a:lnSpc>
                <a:spcPts val="3500"/>
              </a:lnSpc>
              <a:buFont typeface="Arial"/>
              <a:buChar char="•"/>
            </a:pPr>
            <a:r>
              <a:rPr lang="en-US" sz="2500">
                <a:solidFill>
                  <a:srgbClr val="000000"/>
                </a:solidFill>
                <a:latin typeface="Arial"/>
                <a:ea typeface="Arial"/>
                <a:cs typeface="Arial"/>
                <a:sym typeface="Arial"/>
              </a:rPr>
              <a:t>To </a:t>
            </a:r>
            <a:r>
              <a:rPr lang="en-US" b="true" sz="2500">
                <a:solidFill>
                  <a:srgbClr val="000000"/>
                </a:solidFill>
                <a:latin typeface="Arial Bold"/>
                <a:ea typeface="Arial Bold"/>
                <a:cs typeface="Arial Bold"/>
                <a:sym typeface="Arial Bold"/>
              </a:rPr>
              <a:t>save money</a:t>
            </a:r>
            <a:r>
              <a:rPr lang="en-US" sz="2500">
                <a:solidFill>
                  <a:srgbClr val="000000"/>
                </a:solidFill>
                <a:latin typeface="Arial"/>
                <a:ea typeface="Arial"/>
                <a:cs typeface="Arial"/>
                <a:sym typeface="Arial"/>
              </a:rPr>
              <a:t>. Planting soldiers in Ireland would be cheaper in the long term rather than paying soldiers to protect the English already in Ireland.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Surrender and Regrant</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Henry VIII initially attempted to control Ireland by peaceful means, through a policy called </a:t>
            </a:r>
            <a:r>
              <a:rPr lang="en-US" sz="3000" b="true">
                <a:solidFill>
                  <a:srgbClr val="000000"/>
                </a:solidFill>
                <a:latin typeface="Arial Bold"/>
                <a:ea typeface="Arial Bold"/>
                <a:cs typeface="Arial Bold"/>
                <a:sym typeface="Arial Bold"/>
              </a:rPr>
              <a:t>surrender and regrant</a:t>
            </a:r>
            <a:r>
              <a:rPr lang="en-US" sz="3000">
                <a:solidFill>
                  <a:srgbClr val="000000"/>
                </a:solidFill>
                <a:latin typeface="Arial"/>
                <a:ea typeface="Arial"/>
                <a:cs typeface="Arial"/>
                <a:sym typeface="Arial"/>
              </a:rPr>
              <a:t>. This meant that </a:t>
            </a:r>
            <a:r>
              <a:rPr lang="en-US" sz="3000" u="sng">
                <a:solidFill>
                  <a:srgbClr val="000000"/>
                </a:solidFill>
                <a:latin typeface="Arial"/>
                <a:ea typeface="Arial"/>
                <a:cs typeface="Arial"/>
                <a:sym typeface="Arial"/>
              </a:rPr>
              <a:t>Anglo-Irish and Gaelic Irish rulers surrendered themselves and their lands to Henry VIII and, in return, he would grant their land back to them along with an English title</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Titles such as earl, lord and baron were given.</a:t>
            </a:r>
          </a:p>
          <a:p>
            <a:pPr algn="l" marL="647702" indent="-323851" lvl="1">
              <a:lnSpc>
                <a:spcPts val="4200"/>
              </a:lnSpc>
              <a:buFont typeface="Arial"/>
              <a:buChar char="•"/>
            </a:pPr>
            <a:r>
              <a:rPr lang="en-US" sz="3000">
                <a:solidFill>
                  <a:srgbClr val="000000"/>
                </a:solidFill>
                <a:latin typeface="Arial"/>
                <a:ea typeface="Arial"/>
                <a:cs typeface="Arial"/>
                <a:sym typeface="Arial"/>
              </a:rPr>
              <a:t>Local rulers acknowledged and accepted that Henry VIII as King of Ireland, had a legal right to their land and was owed their loyalty and allegiance.</a:t>
            </a:r>
          </a:p>
          <a:p>
            <a:pPr algn="l" marL="647702" indent="-323851" lvl="1">
              <a:lnSpc>
                <a:spcPts val="4200"/>
              </a:lnSpc>
              <a:buFont typeface="Arial"/>
              <a:buChar char="•"/>
            </a:pPr>
            <a:r>
              <a:rPr lang="en-US" sz="3000">
                <a:solidFill>
                  <a:srgbClr val="000000"/>
                </a:solidFill>
                <a:latin typeface="Arial"/>
                <a:ea typeface="Arial"/>
                <a:cs typeface="Arial"/>
                <a:sym typeface="Arial"/>
              </a:rPr>
              <a:t>Henry VIII could confiscate the lords’ land if their behaviour angered him.</a:t>
            </a:r>
          </a:p>
          <a:p>
            <a:pPr algn="l" marL="647702" indent="-323851" lvl="1">
              <a:lnSpc>
                <a:spcPts val="4200"/>
              </a:lnSpc>
              <a:buFont typeface="Arial"/>
              <a:buChar char="•"/>
            </a:pPr>
            <a:r>
              <a:rPr lang="en-US" sz="3000">
                <a:solidFill>
                  <a:srgbClr val="000000"/>
                </a:solidFill>
                <a:latin typeface="Arial"/>
                <a:ea typeface="Arial"/>
                <a:cs typeface="Arial"/>
                <a:sym typeface="Arial"/>
              </a:rPr>
              <a:t>Land was now passed directly from father to son through the English system of </a:t>
            </a:r>
            <a:r>
              <a:rPr lang="en-US" b="true" sz="3000">
                <a:solidFill>
                  <a:srgbClr val="000000"/>
                </a:solidFill>
                <a:latin typeface="Arial Bold"/>
                <a:ea typeface="Arial Bold"/>
                <a:cs typeface="Arial Bold"/>
                <a:sym typeface="Arial Bold"/>
              </a:rPr>
              <a:t>succession</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Increased wealth and power for certain families.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444489"/>
            <a:ext cx="16253460" cy="9280822"/>
          </a:xfrm>
          <a:custGeom>
            <a:avLst/>
            <a:gdLst/>
            <a:ahLst/>
            <a:cxnLst/>
            <a:rect r="r" b="b" t="t" l="l"/>
            <a:pathLst>
              <a:path h="9280822" w="16253460">
                <a:moveTo>
                  <a:pt x="0" y="0"/>
                </a:moveTo>
                <a:lnTo>
                  <a:pt x="16253460" y="0"/>
                </a:lnTo>
                <a:lnTo>
                  <a:pt x="16253460" y="9280822"/>
                </a:lnTo>
                <a:lnTo>
                  <a:pt x="0" y="928082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policy of plantation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u="sng">
                <a:solidFill>
                  <a:srgbClr val="000000"/>
                </a:solidFill>
                <a:latin typeface="Arial"/>
                <a:ea typeface="Arial"/>
                <a:cs typeface="Arial"/>
                <a:sym typeface="Arial"/>
              </a:rPr>
              <a:t>When Irish land was confiscated by the King, it could be sold or rented to loyal English settlers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plantation</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new settlers on the land were known as </a:t>
            </a:r>
            <a:r>
              <a:rPr lang="en-US" b="true" sz="3000">
                <a:solidFill>
                  <a:srgbClr val="000000"/>
                </a:solidFill>
                <a:latin typeface="Arial Bold"/>
                <a:ea typeface="Arial Bold"/>
                <a:cs typeface="Arial Bold"/>
                <a:sym typeface="Arial Bold"/>
              </a:rPr>
              <a:t>planters</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planters would spread English customs and laws.</a:t>
            </a:r>
          </a:p>
          <a:p>
            <a:pPr algn="l" marL="647702" indent="-323851" lvl="1">
              <a:lnSpc>
                <a:spcPts val="4200"/>
              </a:lnSpc>
              <a:buFont typeface="Arial"/>
              <a:buChar char="•"/>
            </a:pPr>
            <a:r>
              <a:rPr lang="en-US" sz="3000">
                <a:solidFill>
                  <a:srgbClr val="000000"/>
                </a:solidFill>
                <a:latin typeface="Arial"/>
                <a:ea typeface="Arial"/>
                <a:cs typeface="Arial"/>
                <a:sym typeface="Arial"/>
              </a:rPr>
              <a:t>They would defend the land from the Gaelic Irish.</a:t>
            </a:r>
          </a:p>
          <a:p>
            <a:pPr algn="l" marL="647702" indent="-323851" lvl="1">
              <a:lnSpc>
                <a:spcPts val="4200"/>
              </a:lnSpc>
              <a:buFont typeface="Arial"/>
              <a:buChar char="•"/>
            </a:pPr>
            <a:r>
              <a:rPr lang="en-US" sz="3000">
                <a:solidFill>
                  <a:srgbClr val="000000"/>
                </a:solidFill>
                <a:latin typeface="Arial"/>
                <a:ea typeface="Arial"/>
                <a:cs typeface="Arial"/>
                <a:sym typeface="Arial"/>
              </a:rPr>
              <a:t>They would also spread the religion of the English Crown.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118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Henry VIII break with the Church in Rome?</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Act of Supremacy and the Act of Dissolution?</a:t>
            </a:r>
          </a:p>
          <a:p>
            <a:pPr algn="l" marL="539749" indent="-269875" lvl="1">
              <a:lnSpc>
                <a:spcPts val="3499"/>
              </a:lnSpc>
              <a:buAutoNum type="arabicPeriod" startAt="1"/>
            </a:pPr>
            <a:r>
              <a:rPr lang="en-US" sz="2499">
                <a:solidFill>
                  <a:srgbClr val="0DA33B"/>
                </a:solidFill>
                <a:latin typeface="Arial"/>
                <a:ea typeface="Arial"/>
                <a:cs typeface="Arial"/>
                <a:sym typeface="Arial"/>
              </a:rPr>
              <a:t>Name Henry VIII’s three heirs.</a:t>
            </a:r>
          </a:p>
          <a:p>
            <a:pPr algn="l" marL="539749" indent="-269875" lvl="1">
              <a:lnSpc>
                <a:spcPts val="3499"/>
              </a:lnSpc>
              <a:buAutoNum type="arabicPeriod" startAt="1"/>
            </a:pPr>
            <a:r>
              <a:rPr lang="en-US" sz="2499">
                <a:solidFill>
                  <a:srgbClr val="0DA33B"/>
                </a:solidFill>
                <a:latin typeface="Arial"/>
                <a:ea typeface="Arial"/>
                <a:cs typeface="Arial"/>
                <a:sym typeface="Arial"/>
              </a:rPr>
              <a:t>List three reasons why the Tudors wanted to conquer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surrender and regrant, and plantation.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grpSp>
        <p:nvGrpSpPr>
          <p:cNvPr name="Group 7" id="7"/>
          <p:cNvGrpSpPr/>
          <p:nvPr/>
        </p:nvGrpSpPr>
        <p:grpSpPr>
          <a:xfrm rot="0">
            <a:off x="1042937" y="5417154"/>
            <a:ext cx="2534036" cy="1132048"/>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1537</a:t>
              </a:r>
            </a:p>
          </p:txBody>
        </p:sp>
      </p:grpSp>
      <p:grpSp>
        <p:nvGrpSpPr>
          <p:cNvPr name="Group 10" id="10"/>
          <p:cNvGrpSpPr/>
          <p:nvPr/>
        </p:nvGrpSpPr>
        <p:grpSpPr>
          <a:xfrm rot="0">
            <a:off x="3244342" y="5417154"/>
            <a:ext cx="2414008" cy="1132048"/>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47625"/>
              <a:ext cx="612618"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1557</a:t>
              </a:r>
            </a:p>
          </p:txBody>
        </p:sp>
      </p:grpSp>
      <p:grpSp>
        <p:nvGrpSpPr>
          <p:cNvPr name="Group 13" id="13"/>
          <p:cNvGrpSpPr/>
          <p:nvPr/>
        </p:nvGrpSpPr>
        <p:grpSpPr>
          <a:xfrm rot="0">
            <a:off x="5370646" y="5417154"/>
            <a:ext cx="2503910" cy="1132048"/>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47625"/>
              <a:ext cx="644892"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1583</a:t>
              </a:r>
            </a:p>
          </p:txBody>
        </p:sp>
      </p:grpSp>
      <p:sp>
        <p:nvSpPr>
          <p:cNvPr name="AutoShape 16" id="16"/>
          <p:cNvSpPr/>
          <p:nvPr/>
        </p:nvSpPr>
        <p:spPr>
          <a:xfrm flipV="true">
            <a:off x="2276692" y="6772619"/>
            <a:ext cx="0" cy="2660512"/>
          </a:xfrm>
          <a:prstGeom prst="line">
            <a:avLst/>
          </a:prstGeom>
          <a:ln cap="flat" w="19050">
            <a:solidFill>
              <a:srgbClr val="0DA33B"/>
            </a:solidFill>
            <a:prstDash val="solid"/>
            <a:headEnd type="none" len="sm" w="sm"/>
            <a:tailEnd type="none" len="sm" w="sm"/>
          </a:ln>
        </p:spPr>
      </p:sp>
      <p:grpSp>
        <p:nvGrpSpPr>
          <p:cNvPr name="Group 17" id="17"/>
          <p:cNvGrpSpPr/>
          <p:nvPr/>
        </p:nvGrpSpPr>
        <p:grpSpPr>
          <a:xfrm rot="0">
            <a:off x="7533826" y="5417154"/>
            <a:ext cx="2534036" cy="1132048"/>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1601</a:t>
              </a:r>
            </a:p>
          </p:txBody>
        </p:sp>
      </p:grpSp>
      <p:grpSp>
        <p:nvGrpSpPr>
          <p:cNvPr name="Group 20" id="20"/>
          <p:cNvGrpSpPr/>
          <p:nvPr/>
        </p:nvGrpSpPr>
        <p:grpSpPr>
          <a:xfrm rot="0">
            <a:off x="9735231" y="5417154"/>
            <a:ext cx="2414008" cy="1132048"/>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47625"/>
              <a:ext cx="612618"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1607</a:t>
              </a:r>
            </a:p>
          </p:txBody>
        </p:sp>
      </p:grpSp>
      <p:grpSp>
        <p:nvGrpSpPr>
          <p:cNvPr name="Group 23" id="23"/>
          <p:cNvGrpSpPr/>
          <p:nvPr/>
        </p:nvGrpSpPr>
        <p:grpSpPr>
          <a:xfrm rot="0">
            <a:off x="11861535" y="5417154"/>
            <a:ext cx="2503910" cy="1132048"/>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47625"/>
              <a:ext cx="644892"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1609</a:t>
              </a:r>
            </a:p>
          </p:txBody>
        </p:sp>
      </p:grpSp>
      <p:grpSp>
        <p:nvGrpSpPr>
          <p:cNvPr name="Group 26" id="26"/>
          <p:cNvGrpSpPr/>
          <p:nvPr/>
        </p:nvGrpSpPr>
        <p:grpSpPr>
          <a:xfrm rot="0">
            <a:off x="14028606" y="5417154"/>
            <a:ext cx="2534036" cy="1132048"/>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47625"/>
              <a:ext cx="655707" cy="454025"/>
            </a:xfrm>
            <a:prstGeom prst="rect">
              <a:avLst/>
            </a:prstGeom>
          </p:spPr>
          <p:txBody>
            <a:bodyPr anchor="ctr" rtlCol="false" tIns="19400" lIns="19400" bIns="19400" rIns="19400"/>
            <a:lstStyle/>
            <a:p>
              <a:pPr algn="ctr">
                <a:lnSpc>
                  <a:spcPts val="3079"/>
                </a:lnSpc>
                <a:spcBef>
                  <a:spcPct val="0"/>
                </a:spcBef>
              </a:pPr>
              <a:r>
                <a:rPr lang="en-US" sz="2199" spc="-68">
                  <a:solidFill>
                    <a:srgbClr val="FFFFFF"/>
                  </a:solidFill>
                  <a:latin typeface="Questrial"/>
                  <a:ea typeface="Questrial"/>
                  <a:cs typeface="Questrial"/>
                  <a:sym typeface="Questrial"/>
                </a:rPr>
                <a:t>1652</a:t>
              </a:r>
            </a:p>
          </p:txBody>
        </p:sp>
      </p:grpSp>
      <p:grpSp>
        <p:nvGrpSpPr>
          <p:cNvPr name="Group 29" id="29"/>
          <p:cNvGrpSpPr/>
          <p:nvPr/>
        </p:nvGrpSpPr>
        <p:grpSpPr>
          <a:xfrm rot="0">
            <a:off x="685800" y="8247801"/>
            <a:ext cx="3248311" cy="1477510"/>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32" id="32"/>
          <p:cNvSpPr/>
          <p:nvPr/>
        </p:nvSpPr>
        <p:spPr>
          <a:xfrm flipV="true">
            <a:off x="6452616" y="6772619"/>
            <a:ext cx="0" cy="2660512"/>
          </a:xfrm>
          <a:prstGeom prst="line">
            <a:avLst/>
          </a:prstGeom>
          <a:ln cap="flat" w="19050">
            <a:solidFill>
              <a:srgbClr val="0DA33B"/>
            </a:solidFill>
            <a:prstDash val="solid"/>
            <a:headEnd type="none" len="sm" w="sm"/>
            <a:tailEnd type="none" len="sm" w="sm"/>
          </a:ln>
        </p:spPr>
      </p:sp>
      <p:grpSp>
        <p:nvGrpSpPr>
          <p:cNvPr name="Group 33" id="33"/>
          <p:cNvGrpSpPr/>
          <p:nvPr/>
        </p:nvGrpSpPr>
        <p:grpSpPr>
          <a:xfrm rot="0">
            <a:off x="4836776" y="8247801"/>
            <a:ext cx="3248311" cy="1477510"/>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36" id="36"/>
          <p:cNvSpPr/>
          <p:nvPr/>
        </p:nvSpPr>
        <p:spPr>
          <a:xfrm flipV="true">
            <a:off x="10968985" y="6771455"/>
            <a:ext cx="0" cy="2660512"/>
          </a:xfrm>
          <a:prstGeom prst="line">
            <a:avLst/>
          </a:prstGeom>
          <a:ln cap="flat" w="19050">
            <a:solidFill>
              <a:srgbClr val="0DA33B"/>
            </a:solidFill>
            <a:prstDash val="solid"/>
            <a:headEnd type="none" len="sm" w="sm"/>
            <a:tailEnd type="none" len="sm" w="sm"/>
          </a:ln>
        </p:spPr>
      </p:sp>
      <p:grpSp>
        <p:nvGrpSpPr>
          <p:cNvPr name="Group 37" id="37"/>
          <p:cNvGrpSpPr/>
          <p:nvPr/>
        </p:nvGrpSpPr>
        <p:grpSpPr>
          <a:xfrm rot="0">
            <a:off x="9398539" y="8246637"/>
            <a:ext cx="3248311" cy="1477510"/>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0" id="40"/>
          <p:cNvSpPr/>
          <p:nvPr/>
        </p:nvSpPr>
        <p:spPr>
          <a:xfrm flipV="true">
            <a:off x="15287308" y="6770291"/>
            <a:ext cx="0" cy="2660512"/>
          </a:xfrm>
          <a:prstGeom prst="line">
            <a:avLst/>
          </a:prstGeom>
          <a:ln cap="flat" w="19050">
            <a:solidFill>
              <a:srgbClr val="0DA33B"/>
            </a:solidFill>
            <a:prstDash val="solid"/>
            <a:headEnd type="none" len="sm" w="sm"/>
            <a:tailEnd type="none" len="sm" w="sm"/>
          </a:ln>
        </p:spPr>
      </p:sp>
      <p:grpSp>
        <p:nvGrpSpPr>
          <p:cNvPr name="Group 41" id="41"/>
          <p:cNvGrpSpPr/>
          <p:nvPr/>
        </p:nvGrpSpPr>
        <p:grpSpPr>
          <a:xfrm rot="0">
            <a:off x="13671469" y="8245473"/>
            <a:ext cx="3248311" cy="1477510"/>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4" id="44"/>
          <p:cNvSpPr/>
          <p:nvPr/>
        </p:nvSpPr>
        <p:spPr>
          <a:xfrm flipV="true">
            <a:off x="4443030" y="2544882"/>
            <a:ext cx="0" cy="2660512"/>
          </a:xfrm>
          <a:prstGeom prst="line">
            <a:avLst/>
          </a:prstGeom>
          <a:ln cap="flat" w="19050">
            <a:solidFill>
              <a:srgbClr val="0DA33B"/>
            </a:solidFill>
            <a:prstDash val="solid"/>
            <a:headEnd type="none" len="sm" w="sm"/>
            <a:tailEnd type="none" len="sm" w="sm"/>
          </a:ln>
        </p:spPr>
      </p:sp>
      <p:grpSp>
        <p:nvGrpSpPr>
          <p:cNvPr name="Group 45" id="45"/>
          <p:cNvGrpSpPr/>
          <p:nvPr/>
        </p:nvGrpSpPr>
        <p:grpSpPr>
          <a:xfrm rot="0">
            <a:off x="2827191" y="2238616"/>
            <a:ext cx="3248311" cy="1477510"/>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48" id="48"/>
          <p:cNvSpPr/>
          <p:nvPr/>
        </p:nvSpPr>
        <p:spPr>
          <a:xfrm flipV="true">
            <a:off x="8792528" y="2544882"/>
            <a:ext cx="0" cy="2660512"/>
          </a:xfrm>
          <a:prstGeom prst="line">
            <a:avLst/>
          </a:prstGeom>
          <a:ln cap="flat" w="19050">
            <a:solidFill>
              <a:srgbClr val="0DA33B"/>
            </a:solidFill>
            <a:prstDash val="solid"/>
            <a:headEnd type="none" len="sm" w="sm"/>
            <a:tailEnd type="none" len="sm" w="sm"/>
          </a:ln>
        </p:spPr>
      </p:sp>
      <p:grpSp>
        <p:nvGrpSpPr>
          <p:cNvPr name="Group 49" id="49"/>
          <p:cNvGrpSpPr/>
          <p:nvPr/>
        </p:nvGrpSpPr>
        <p:grpSpPr>
          <a:xfrm rot="0">
            <a:off x="7176689" y="2238616"/>
            <a:ext cx="3248311" cy="1477510"/>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sp>
        <p:nvSpPr>
          <p:cNvPr name="AutoShape 52" id="52"/>
          <p:cNvSpPr/>
          <p:nvPr/>
        </p:nvSpPr>
        <p:spPr>
          <a:xfrm flipV="true">
            <a:off x="13105174" y="2539003"/>
            <a:ext cx="0" cy="2660512"/>
          </a:xfrm>
          <a:prstGeom prst="line">
            <a:avLst/>
          </a:prstGeom>
          <a:ln cap="flat" w="19050">
            <a:solidFill>
              <a:srgbClr val="0DA33B"/>
            </a:solidFill>
            <a:prstDash val="solid"/>
            <a:headEnd type="none" len="sm" w="sm"/>
            <a:tailEnd type="none" len="sm" w="sm"/>
          </a:ln>
        </p:spPr>
      </p:sp>
      <p:grpSp>
        <p:nvGrpSpPr>
          <p:cNvPr name="Group 53" id="53"/>
          <p:cNvGrpSpPr/>
          <p:nvPr/>
        </p:nvGrpSpPr>
        <p:grpSpPr>
          <a:xfrm rot="0">
            <a:off x="11489335" y="2232737"/>
            <a:ext cx="3248311" cy="1477510"/>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28575"/>
              <a:ext cx="689010" cy="341975"/>
            </a:xfrm>
            <a:prstGeom prst="rect">
              <a:avLst/>
            </a:prstGeom>
          </p:spPr>
          <p:txBody>
            <a:bodyPr anchor="ctr" rtlCol="false" tIns="77598" lIns="77598" bIns="77598" rIns="77598"/>
            <a:lstStyle/>
            <a:p>
              <a:pPr algn="ctr">
                <a:lnSpc>
                  <a:spcPts val="1959"/>
                </a:lnSpc>
                <a:spcBef>
                  <a:spcPct val="0"/>
                </a:spcBef>
              </a:pPr>
            </a:p>
          </p:txBody>
        </p:sp>
      </p:grpSp>
      <p:grpSp>
        <p:nvGrpSpPr>
          <p:cNvPr name="Group 56" id="56"/>
          <p:cNvGrpSpPr/>
          <p:nvPr/>
        </p:nvGrpSpPr>
        <p:grpSpPr>
          <a:xfrm rot="0">
            <a:off x="5500229" y="719336"/>
            <a:ext cx="6997134" cy="725343"/>
            <a:chOff x="0" y="0"/>
            <a:chExt cx="1696556" cy="175870"/>
          </a:xfrm>
        </p:grpSpPr>
        <p:sp>
          <p:nvSpPr>
            <p:cNvPr name="Freeform 57" id="57"/>
            <p:cNvSpPr/>
            <p:nvPr/>
          </p:nvSpPr>
          <p:spPr>
            <a:xfrm flipH="false" flipV="false" rot="0">
              <a:off x="0" y="0"/>
              <a:ext cx="1696556" cy="175870"/>
            </a:xfrm>
            <a:custGeom>
              <a:avLst/>
              <a:gdLst/>
              <a:ahLst/>
              <a:cxnLst/>
              <a:rect r="r" b="b" t="t" l="l"/>
              <a:pathLst>
                <a:path h="175870" w="1696556">
                  <a:moveTo>
                    <a:pt x="4426" y="0"/>
                  </a:moveTo>
                  <a:lnTo>
                    <a:pt x="1692130" y="0"/>
                  </a:lnTo>
                  <a:cubicBezTo>
                    <a:pt x="1693304" y="0"/>
                    <a:pt x="1694430" y="466"/>
                    <a:pt x="1695260" y="1296"/>
                  </a:cubicBezTo>
                  <a:cubicBezTo>
                    <a:pt x="1696090" y="2126"/>
                    <a:pt x="1696556" y="3252"/>
                    <a:pt x="1696556" y="4426"/>
                  </a:cubicBezTo>
                  <a:lnTo>
                    <a:pt x="1696556" y="171444"/>
                  </a:lnTo>
                  <a:cubicBezTo>
                    <a:pt x="1696556" y="173888"/>
                    <a:pt x="1694575" y="175870"/>
                    <a:pt x="1692130" y="175870"/>
                  </a:cubicBezTo>
                  <a:lnTo>
                    <a:pt x="4426" y="175870"/>
                  </a:lnTo>
                  <a:cubicBezTo>
                    <a:pt x="3252" y="175870"/>
                    <a:pt x="2126" y="175404"/>
                    <a:pt x="1296" y="174574"/>
                  </a:cubicBezTo>
                  <a:cubicBezTo>
                    <a:pt x="466" y="173744"/>
                    <a:pt x="0" y="172618"/>
                    <a:pt x="0" y="171444"/>
                  </a:cubicBezTo>
                  <a:lnTo>
                    <a:pt x="0" y="4426"/>
                  </a:lnTo>
                  <a:cubicBezTo>
                    <a:pt x="0" y="3252"/>
                    <a:pt x="466" y="2126"/>
                    <a:pt x="1296" y="1296"/>
                  </a:cubicBezTo>
                  <a:cubicBezTo>
                    <a:pt x="2126" y="466"/>
                    <a:pt x="3252" y="0"/>
                    <a:pt x="4426" y="0"/>
                  </a:cubicBezTo>
                  <a:close/>
                </a:path>
              </a:pathLst>
            </a:custGeom>
            <a:solidFill>
              <a:srgbClr val="0DA33B"/>
            </a:solidFill>
          </p:spPr>
        </p:sp>
        <p:sp>
          <p:nvSpPr>
            <p:cNvPr name="TextBox 58" id="58"/>
            <p:cNvSpPr txBox="true"/>
            <p:nvPr/>
          </p:nvSpPr>
          <p:spPr>
            <a:xfrm>
              <a:off x="0" y="-47625"/>
              <a:ext cx="1696556" cy="223495"/>
            </a:xfrm>
            <a:prstGeom prst="rect">
              <a:avLst/>
            </a:prstGeom>
          </p:spPr>
          <p:txBody>
            <a:bodyPr anchor="ctr" rtlCol="false" tIns="77598" lIns="77598" bIns="77598" rIns="77598"/>
            <a:lstStyle/>
            <a:p>
              <a:pPr algn="ctr">
                <a:lnSpc>
                  <a:spcPts val="3551"/>
                </a:lnSpc>
              </a:pPr>
              <a:r>
                <a:rPr lang="en-US" sz="2573" spc="252">
                  <a:solidFill>
                    <a:srgbClr val="FFFFFF"/>
                  </a:solidFill>
                  <a:latin typeface="Questrial"/>
                  <a:ea typeface="Questrial"/>
                  <a:cs typeface="Questrial"/>
                  <a:sym typeface="Questrial"/>
                </a:rPr>
                <a:t>THE IRISH PLANTATIONS</a:t>
              </a:r>
            </a:p>
          </p:txBody>
        </p:sp>
      </p:grpSp>
      <p:sp>
        <p:nvSpPr>
          <p:cNvPr name="Freeform 59" id="59"/>
          <p:cNvSpPr/>
          <p:nvPr/>
        </p:nvSpPr>
        <p:spPr>
          <a:xfrm flipH="false" flipV="false" rot="0">
            <a:off x="14867798" y="0"/>
            <a:ext cx="1941310" cy="2558564"/>
          </a:xfrm>
          <a:custGeom>
            <a:avLst/>
            <a:gdLst/>
            <a:ahLst/>
            <a:cxnLst/>
            <a:rect r="r" b="b" t="t" l="l"/>
            <a:pathLst>
              <a:path h="2558564" w="1941310">
                <a:moveTo>
                  <a:pt x="0" y="0"/>
                </a:moveTo>
                <a:lnTo>
                  <a:pt x="1941310" y="0"/>
                </a:lnTo>
                <a:lnTo>
                  <a:pt x="1941310" y="2558564"/>
                </a:lnTo>
                <a:lnTo>
                  <a:pt x="0" y="25585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6798931" y="6528037"/>
            <a:ext cx="1386560" cy="1719764"/>
          </a:xfrm>
          <a:custGeom>
            <a:avLst/>
            <a:gdLst/>
            <a:ahLst/>
            <a:cxnLst/>
            <a:rect r="r" b="b" t="t" l="l"/>
            <a:pathLst>
              <a:path h="1719764" w="1386560">
                <a:moveTo>
                  <a:pt x="0" y="0"/>
                </a:moveTo>
                <a:lnTo>
                  <a:pt x="1386560" y="0"/>
                </a:lnTo>
                <a:lnTo>
                  <a:pt x="1386560" y="1719764"/>
                </a:lnTo>
                <a:lnTo>
                  <a:pt x="0" y="17197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2529996" y="6528037"/>
            <a:ext cx="1428692" cy="1717436"/>
          </a:xfrm>
          <a:custGeom>
            <a:avLst/>
            <a:gdLst/>
            <a:ahLst/>
            <a:cxnLst/>
            <a:rect r="r" b="b" t="t" l="l"/>
            <a:pathLst>
              <a:path h="1717436" w="1428692">
                <a:moveTo>
                  <a:pt x="0" y="0"/>
                </a:moveTo>
                <a:lnTo>
                  <a:pt x="1428692" y="0"/>
                </a:lnTo>
                <a:lnTo>
                  <a:pt x="1428692" y="1717436"/>
                </a:lnTo>
                <a:lnTo>
                  <a:pt x="0" y="17174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2469598" y="3716126"/>
            <a:ext cx="1773068" cy="1695496"/>
          </a:xfrm>
          <a:custGeom>
            <a:avLst/>
            <a:gdLst/>
            <a:ahLst/>
            <a:cxnLst/>
            <a:rect r="r" b="b" t="t" l="l"/>
            <a:pathLst>
              <a:path h="1695496" w="1773068">
                <a:moveTo>
                  <a:pt x="0" y="0"/>
                </a:moveTo>
                <a:lnTo>
                  <a:pt x="1773068" y="0"/>
                </a:lnTo>
                <a:lnTo>
                  <a:pt x="1773068" y="1695496"/>
                </a:lnTo>
                <a:lnTo>
                  <a:pt x="0" y="16954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1343312" y="3716126"/>
            <a:ext cx="1409844" cy="1701028"/>
          </a:xfrm>
          <a:custGeom>
            <a:avLst/>
            <a:gdLst/>
            <a:ahLst/>
            <a:cxnLst/>
            <a:rect r="r" b="b" t="t" l="l"/>
            <a:pathLst>
              <a:path h="1701028" w="1409844">
                <a:moveTo>
                  <a:pt x="0" y="0"/>
                </a:moveTo>
                <a:lnTo>
                  <a:pt x="1409844" y="0"/>
                </a:lnTo>
                <a:lnTo>
                  <a:pt x="1409844" y="1701028"/>
                </a:lnTo>
                <a:lnTo>
                  <a:pt x="0" y="1701028"/>
                </a:lnTo>
                <a:lnTo>
                  <a:pt x="0" y="0"/>
                </a:lnTo>
                <a:close/>
              </a:path>
            </a:pathLst>
          </a:custGeom>
          <a:blipFill>
            <a:blip r:embed="rId10"/>
            <a:stretch>
              <a:fillRect l="0" t="0" r="0" b="-21686"/>
            </a:stretch>
          </a:blipFill>
        </p:spPr>
      </p:sp>
      <p:sp>
        <p:nvSpPr>
          <p:cNvPr name="Freeform 64" id="64"/>
          <p:cNvSpPr/>
          <p:nvPr/>
        </p:nvSpPr>
        <p:spPr>
          <a:xfrm flipH="false" flipV="false" rot="0">
            <a:off x="15324047" y="6604458"/>
            <a:ext cx="1616638" cy="1643343"/>
          </a:xfrm>
          <a:custGeom>
            <a:avLst/>
            <a:gdLst/>
            <a:ahLst/>
            <a:cxnLst/>
            <a:rect r="r" b="b" t="t" l="l"/>
            <a:pathLst>
              <a:path h="1643343" w="1616638">
                <a:moveTo>
                  <a:pt x="0" y="0"/>
                </a:moveTo>
                <a:lnTo>
                  <a:pt x="1616639" y="0"/>
                </a:lnTo>
                <a:lnTo>
                  <a:pt x="1616639" y="1643343"/>
                </a:lnTo>
                <a:lnTo>
                  <a:pt x="0" y="164334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5" id="65"/>
          <p:cNvSpPr/>
          <p:nvPr/>
        </p:nvSpPr>
        <p:spPr>
          <a:xfrm flipH="false" flipV="false" rot="0">
            <a:off x="11489335" y="6604458"/>
            <a:ext cx="1813321" cy="1641015"/>
          </a:xfrm>
          <a:custGeom>
            <a:avLst/>
            <a:gdLst/>
            <a:ahLst/>
            <a:cxnLst/>
            <a:rect r="r" b="b" t="t" l="l"/>
            <a:pathLst>
              <a:path h="1641015" w="1813321">
                <a:moveTo>
                  <a:pt x="0" y="0"/>
                </a:moveTo>
                <a:lnTo>
                  <a:pt x="1813321" y="0"/>
                </a:lnTo>
                <a:lnTo>
                  <a:pt x="1813321" y="1641015"/>
                </a:lnTo>
                <a:lnTo>
                  <a:pt x="0" y="1641015"/>
                </a:lnTo>
                <a:lnTo>
                  <a:pt x="0" y="0"/>
                </a:lnTo>
                <a:close/>
              </a:path>
            </a:pathLst>
          </a:custGeom>
          <a:blipFill>
            <a:blip r:embed="rId13"/>
            <a:stretch>
              <a:fillRect l="0" t="0" r="0" b="0"/>
            </a:stretch>
          </a:blipFill>
        </p:spPr>
      </p:sp>
      <p:sp>
        <p:nvSpPr>
          <p:cNvPr name="Freeform 66" id="66"/>
          <p:cNvSpPr/>
          <p:nvPr/>
        </p:nvSpPr>
        <p:spPr>
          <a:xfrm flipH="false" flipV="false" rot="0">
            <a:off x="6917601" y="3716126"/>
            <a:ext cx="1331057" cy="1712288"/>
          </a:xfrm>
          <a:custGeom>
            <a:avLst/>
            <a:gdLst/>
            <a:ahLst/>
            <a:cxnLst/>
            <a:rect r="r" b="b" t="t" l="l"/>
            <a:pathLst>
              <a:path h="1712288" w="1331057">
                <a:moveTo>
                  <a:pt x="0" y="0"/>
                </a:moveTo>
                <a:lnTo>
                  <a:pt x="1331057" y="0"/>
                </a:lnTo>
                <a:lnTo>
                  <a:pt x="1331057" y="1712287"/>
                </a:lnTo>
                <a:lnTo>
                  <a:pt x="0" y="1712287"/>
                </a:lnTo>
                <a:lnTo>
                  <a:pt x="0" y="0"/>
                </a:lnTo>
                <a:close/>
              </a:path>
            </a:pathLst>
          </a:custGeom>
          <a:blipFill>
            <a:blip r:embed="rId14"/>
            <a:stretch>
              <a:fillRect l="0" t="0" r="-4035" b="-11751"/>
            </a:stretch>
          </a:blipFill>
        </p:spPr>
      </p:sp>
      <p:sp>
        <p:nvSpPr>
          <p:cNvPr name="TextBox 67" id="67"/>
          <p:cNvSpPr txBox="true"/>
          <p:nvPr/>
        </p:nvSpPr>
        <p:spPr>
          <a:xfrm rot="0">
            <a:off x="2979374" y="2264736"/>
            <a:ext cx="2927312" cy="1368120"/>
          </a:xfrm>
          <a:prstGeom prst="rect">
            <a:avLst/>
          </a:prstGeom>
        </p:spPr>
        <p:txBody>
          <a:bodyPr anchor="t" rtlCol="false" tIns="0" lIns="0" bIns="0" rIns="0">
            <a:spAutoFit/>
          </a:bodyPr>
          <a:lstStyle/>
          <a:p>
            <a:pPr algn="ctr" marL="0" indent="0" lvl="0">
              <a:lnSpc>
                <a:spcPts val="2196"/>
              </a:lnSpc>
              <a:spcBef>
                <a:spcPct val="0"/>
              </a:spcBef>
            </a:pPr>
            <a:r>
              <a:rPr lang="en-US" b="true" sz="1591" spc="155">
                <a:solidFill>
                  <a:srgbClr val="0DA33B"/>
                </a:solidFill>
                <a:latin typeface="Arial Bold"/>
                <a:ea typeface="Arial Bold"/>
                <a:cs typeface="Arial Bold"/>
                <a:sym typeface="Arial Bold"/>
              </a:rPr>
              <a:t>Queen Mary I </a:t>
            </a:r>
            <a:r>
              <a:rPr lang="en-US" sz="1591" spc="155">
                <a:solidFill>
                  <a:srgbClr val="000000"/>
                </a:solidFill>
                <a:latin typeface="Arial"/>
                <a:ea typeface="Arial"/>
                <a:cs typeface="Arial"/>
                <a:sym typeface="Arial"/>
              </a:rPr>
              <a:t>orders the Plantation of </a:t>
            </a:r>
            <a:r>
              <a:rPr lang="en-US" b="true" sz="1591" spc="155">
                <a:solidFill>
                  <a:srgbClr val="0DA33B"/>
                </a:solidFill>
                <a:latin typeface="Arial Bold"/>
                <a:ea typeface="Arial Bold"/>
                <a:cs typeface="Arial Bold"/>
                <a:sym typeface="Arial Bold"/>
              </a:rPr>
              <a:t>Laois and Offaly</a:t>
            </a:r>
            <a:r>
              <a:rPr lang="en-US" sz="1591" spc="155">
                <a:solidFill>
                  <a:srgbClr val="000000"/>
                </a:solidFill>
                <a:latin typeface="Arial"/>
                <a:ea typeface="Arial"/>
                <a:cs typeface="Arial"/>
                <a:sym typeface="Arial"/>
              </a:rPr>
              <a:t>, confiscating the land of the </a:t>
            </a:r>
            <a:r>
              <a:rPr lang="en-US" b="true" sz="1591" spc="155">
                <a:solidFill>
                  <a:srgbClr val="0DA33B"/>
                </a:solidFill>
                <a:latin typeface="Arial Bold"/>
                <a:ea typeface="Arial Bold"/>
                <a:cs typeface="Arial Bold"/>
                <a:sym typeface="Arial Bold"/>
              </a:rPr>
              <a:t>O'Moores and O'Connors</a:t>
            </a:r>
          </a:p>
        </p:txBody>
      </p:sp>
      <p:sp>
        <p:nvSpPr>
          <p:cNvPr name="TextBox 68" id="68"/>
          <p:cNvSpPr txBox="true"/>
          <p:nvPr/>
        </p:nvSpPr>
        <p:spPr>
          <a:xfrm rot="0">
            <a:off x="7337188" y="2258857"/>
            <a:ext cx="2927312" cy="1368120"/>
          </a:xfrm>
          <a:prstGeom prst="rect">
            <a:avLst/>
          </a:prstGeom>
        </p:spPr>
        <p:txBody>
          <a:bodyPr anchor="t" rtlCol="false" tIns="0" lIns="0" bIns="0" rIns="0">
            <a:spAutoFit/>
          </a:bodyPr>
          <a:lstStyle/>
          <a:p>
            <a:pPr algn="ctr">
              <a:lnSpc>
                <a:spcPts val="2196"/>
              </a:lnSpc>
            </a:pPr>
            <a:r>
              <a:rPr lang="en-US" b="true" sz="1591" spc="155">
                <a:solidFill>
                  <a:srgbClr val="0DA33B"/>
                </a:solidFill>
                <a:latin typeface="Arial Bold"/>
                <a:ea typeface="Arial Bold"/>
                <a:cs typeface="Arial Bold"/>
                <a:sym typeface="Arial Bold"/>
              </a:rPr>
              <a:t>Battle of Kinsale</a:t>
            </a:r>
          </a:p>
          <a:p>
            <a:pPr algn="ctr" marL="0" indent="0" lvl="0">
              <a:lnSpc>
                <a:spcPts val="2196"/>
              </a:lnSpc>
              <a:spcBef>
                <a:spcPct val="0"/>
              </a:spcBef>
            </a:pPr>
            <a:r>
              <a:rPr lang="en-US" b="true" sz="1591" spc="155">
                <a:solidFill>
                  <a:srgbClr val="0DA33B"/>
                </a:solidFill>
                <a:latin typeface="Arial Bold"/>
                <a:ea typeface="Arial Bold"/>
                <a:cs typeface="Arial Bold"/>
                <a:sym typeface="Arial Bold"/>
              </a:rPr>
              <a:t>Hugh O'Neill</a:t>
            </a:r>
            <a:r>
              <a:rPr lang="en-US" b="true" sz="1591" spc="155">
                <a:solidFill>
                  <a:srgbClr val="000000"/>
                </a:solidFill>
                <a:latin typeface="Arial Bold"/>
                <a:ea typeface="Arial Bold"/>
                <a:cs typeface="Arial Bold"/>
                <a:sym typeface="Arial Bold"/>
              </a:rPr>
              <a:t> </a:t>
            </a:r>
            <a:r>
              <a:rPr lang="en-US" sz="1591" spc="155">
                <a:solidFill>
                  <a:srgbClr val="000000"/>
                </a:solidFill>
                <a:latin typeface="Arial"/>
                <a:ea typeface="Arial"/>
                <a:cs typeface="Arial"/>
                <a:sym typeface="Arial"/>
              </a:rPr>
              <a:t>and the Spanish Armada fail against the army of Queen Elizabeth I</a:t>
            </a:r>
          </a:p>
        </p:txBody>
      </p:sp>
      <p:sp>
        <p:nvSpPr>
          <p:cNvPr name="TextBox 69" id="69"/>
          <p:cNvSpPr txBox="true"/>
          <p:nvPr/>
        </p:nvSpPr>
        <p:spPr>
          <a:xfrm rot="0">
            <a:off x="9559039" y="8325606"/>
            <a:ext cx="2927312" cy="1248393"/>
          </a:xfrm>
          <a:prstGeom prst="rect">
            <a:avLst/>
          </a:prstGeom>
        </p:spPr>
        <p:txBody>
          <a:bodyPr anchor="t" rtlCol="false" tIns="0" lIns="0" bIns="0" rIns="0">
            <a:spAutoFit/>
          </a:bodyPr>
          <a:lstStyle/>
          <a:p>
            <a:pPr algn="ctr">
              <a:lnSpc>
                <a:spcPts val="2440"/>
              </a:lnSpc>
            </a:pPr>
            <a:r>
              <a:rPr lang="en-US" b="true" sz="1768" spc="173">
                <a:solidFill>
                  <a:srgbClr val="0DA33B"/>
                </a:solidFill>
                <a:latin typeface="Arial Bold"/>
                <a:ea typeface="Arial Bold"/>
                <a:cs typeface="Arial Bold"/>
                <a:sym typeface="Arial Bold"/>
              </a:rPr>
              <a:t>The Flight of the Earls</a:t>
            </a:r>
          </a:p>
          <a:p>
            <a:pPr algn="ctr" marL="0" indent="0" lvl="0">
              <a:lnSpc>
                <a:spcPts val="2440"/>
              </a:lnSpc>
              <a:spcBef>
                <a:spcPct val="0"/>
              </a:spcBef>
            </a:pPr>
            <a:r>
              <a:rPr lang="en-US" b="true" sz="1768" spc="173">
                <a:solidFill>
                  <a:srgbClr val="0DA33B"/>
                </a:solidFill>
                <a:latin typeface="Arial Bold"/>
                <a:ea typeface="Arial Bold"/>
                <a:cs typeface="Arial Bold"/>
                <a:sym typeface="Arial Bold"/>
              </a:rPr>
              <a:t>Hugh O'Neill </a:t>
            </a:r>
            <a:r>
              <a:rPr lang="en-US" sz="1768" spc="173">
                <a:solidFill>
                  <a:srgbClr val="000000"/>
                </a:solidFill>
                <a:latin typeface="Arial"/>
                <a:ea typeface="Arial"/>
                <a:cs typeface="Arial"/>
                <a:sym typeface="Arial"/>
              </a:rPr>
              <a:t>and</a:t>
            </a:r>
            <a:r>
              <a:rPr lang="en-US" b="true" sz="1768" spc="173">
                <a:solidFill>
                  <a:srgbClr val="0DA33B"/>
                </a:solidFill>
                <a:latin typeface="Arial Bold"/>
                <a:ea typeface="Arial Bold"/>
                <a:cs typeface="Arial Bold"/>
                <a:sym typeface="Arial Bold"/>
              </a:rPr>
              <a:t> Rory O'Donnell</a:t>
            </a:r>
            <a:r>
              <a:rPr lang="en-US" sz="1768" spc="173">
                <a:solidFill>
                  <a:srgbClr val="000000"/>
                </a:solidFill>
                <a:latin typeface="Arial"/>
                <a:ea typeface="Arial"/>
                <a:cs typeface="Arial"/>
                <a:sym typeface="Arial"/>
              </a:rPr>
              <a:t> flee Ireland but die in exile.</a:t>
            </a:r>
          </a:p>
        </p:txBody>
      </p:sp>
      <p:sp>
        <p:nvSpPr>
          <p:cNvPr name="TextBox 70" id="70"/>
          <p:cNvSpPr txBox="true"/>
          <p:nvPr/>
        </p:nvSpPr>
        <p:spPr>
          <a:xfrm rot="0">
            <a:off x="780092" y="8352646"/>
            <a:ext cx="2976358" cy="1248393"/>
          </a:xfrm>
          <a:prstGeom prst="rect">
            <a:avLst/>
          </a:prstGeom>
        </p:spPr>
        <p:txBody>
          <a:bodyPr anchor="t" rtlCol="false" tIns="0" lIns="0" bIns="0" rIns="0">
            <a:spAutoFit/>
          </a:bodyPr>
          <a:lstStyle/>
          <a:p>
            <a:pPr algn="ctr">
              <a:lnSpc>
                <a:spcPts val="2440"/>
              </a:lnSpc>
            </a:pPr>
            <a:r>
              <a:rPr lang="en-US" b="true" sz="1768" spc="173">
                <a:solidFill>
                  <a:srgbClr val="0DA33B"/>
                </a:solidFill>
                <a:latin typeface="Arial Bold"/>
                <a:ea typeface="Arial Bold"/>
                <a:cs typeface="Arial Bold"/>
                <a:sym typeface="Arial Bold"/>
              </a:rPr>
              <a:t>Surrender and Regrant</a:t>
            </a:r>
          </a:p>
          <a:p>
            <a:pPr algn="ctr" marL="0" indent="0" lvl="0">
              <a:lnSpc>
                <a:spcPts val="2440"/>
              </a:lnSpc>
              <a:spcBef>
                <a:spcPct val="0"/>
              </a:spcBef>
            </a:pPr>
            <a:r>
              <a:rPr lang="en-US" b="true" sz="1768" spc="173">
                <a:solidFill>
                  <a:srgbClr val="0DA33B"/>
                </a:solidFill>
                <a:latin typeface="Arial Bold"/>
                <a:ea typeface="Arial Bold"/>
                <a:cs typeface="Arial Bold"/>
                <a:sym typeface="Arial Bold"/>
              </a:rPr>
              <a:t>Henry VIII</a:t>
            </a:r>
            <a:r>
              <a:rPr lang="en-US" b="true" sz="1768" spc="173">
                <a:solidFill>
                  <a:srgbClr val="000000"/>
                </a:solidFill>
                <a:latin typeface="Arial Bold"/>
                <a:ea typeface="Arial Bold"/>
                <a:cs typeface="Arial Bold"/>
                <a:sym typeface="Arial Bold"/>
              </a:rPr>
              <a:t> </a:t>
            </a:r>
            <a:r>
              <a:rPr lang="en-US" sz="1768" spc="173">
                <a:solidFill>
                  <a:srgbClr val="000000"/>
                </a:solidFill>
                <a:latin typeface="Arial"/>
                <a:ea typeface="Arial"/>
                <a:cs typeface="Arial"/>
                <a:sym typeface="Arial"/>
              </a:rPr>
              <a:t>sends first English Protestants to Ireland</a:t>
            </a:r>
          </a:p>
        </p:txBody>
      </p:sp>
      <p:sp>
        <p:nvSpPr>
          <p:cNvPr name="TextBox 71" id="71"/>
          <p:cNvSpPr txBox="true"/>
          <p:nvPr/>
        </p:nvSpPr>
        <p:spPr>
          <a:xfrm rot="0">
            <a:off x="4997275" y="8368815"/>
            <a:ext cx="2927312" cy="1173522"/>
          </a:xfrm>
          <a:prstGeom prst="rect">
            <a:avLst/>
          </a:prstGeom>
        </p:spPr>
        <p:txBody>
          <a:bodyPr anchor="t" rtlCol="false" tIns="0" lIns="0" bIns="0" rIns="0">
            <a:spAutoFit/>
          </a:bodyPr>
          <a:lstStyle/>
          <a:p>
            <a:pPr algn="ctr" marL="0" indent="0" lvl="0">
              <a:lnSpc>
                <a:spcPts val="2318"/>
              </a:lnSpc>
              <a:spcBef>
                <a:spcPct val="0"/>
              </a:spcBef>
            </a:pPr>
            <a:r>
              <a:rPr lang="en-US" b="true" sz="1679" spc="164">
                <a:solidFill>
                  <a:srgbClr val="0DA33B"/>
                </a:solidFill>
                <a:latin typeface="Arial Bold"/>
                <a:ea typeface="Arial Bold"/>
                <a:cs typeface="Arial Bold"/>
                <a:sym typeface="Arial Bold"/>
              </a:rPr>
              <a:t>Queen Elizabeth I</a:t>
            </a:r>
            <a:r>
              <a:rPr lang="en-US" sz="1679" spc="164">
                <a:solidFill>
                  <a:srgbClr val="000000"/>
                </a:solidFill>
                <a:latin typeface="Arial"/>
                <a:ea typeface="Arial"/>
                <a:cs typeface="Arial"/>
                <a:sym typeface="Arial"/>
              </a:rPr>
              <a:t> orders the </a:t>
            </a:r>
            <a:r>
              <a:rPr lang="en-US" b="true" sz="1679" spc="164">
                <a:solidFill>
                  <a:srgbClr val="0DA33B"/>
                </a:solidFill>
                <a:latin typeface="Arial Bold"/>
                <a:ea typeface="Arial Bold"/>
                <a:cs typeface="Arial Bold"/>
                <a:sym typeface="Arial Bold"/>
              </a:rPr>
              <a:t>Plantation of Munster</a:t>
            </a:r>
            <a:r>
              <a:rPr lang="en-US" sz="1679" spc="164">
                <a:solidFill>
                  <a:srgbClr val="000000"/>
                </a:solidFill>
                <a:latin typeface="Arial"/>
                <a:ea typeface="Arial"/>
                <a:cs typeface="Arial"/>
                <a:sym typeface="Arial"/>
              </a:rPr>
              <a:t> after two failed </a:t>
            </a:r>
            <a:r>
              <a:rPr lang="en-US" b="true" sz="1679" spc="164">
                <a:solidFill>
                  <a:srgbClr val="0DA33B"/>
                </a:solidFill>
                <a:latin typeface="Arial Bold"/>
                <a:ea typeface="Arial Bold"/>
                <a:cs typeface="Arial Bold"/>
                <a:sym typeface="Arial Bold"/>
              </a:rPr>
              <a:t>Desmond Rebellions</a:t>
            </a:r>
          </a:p>
        </p:txBody>
      </p:sp>
      <p:sp>
        <p:nvSpPr>
          <p:cNvPr name="TextBox 72" id="72"/>
          <p:cNvSpPr txBox="true"/>
          <p:nvPr/>
        </p:nvSpPr>
        <p:spPr>
          <a:xfrm rot="0">
            <a:off x="11633097" y="2315074"/>
            <a:ext cx="2927312" cy="1248393"/>
          </a:xfrm>
          <a:prstGeom prst="rect">
            <a:avLst/>
          </a:prstGeom>
        </p:spPr>
        <p:txBody>
          <a:bodyPr anchor="t" rtlCol="false" tIns="0" lIns="0" bIns="0" rIns="0">
            <a:spAutoFit/>
          </a:bodyPr>
          <a:lstStyle/>
          <a:p>
            <a:pPr algn="ctr" marL="0" indent="0" lvl="0">
              <a:lnSpc>
                <a:spcPts val="2440"/>
              </a:lnSpc>
              <a:spcBef>
                <a:spcPct val="0"/>
              </a:spcBef>
            </a:pPr>
            <a:r>
              <a:rPr lang="en-US" b="true" sz="1768" spc="173">
                <a:solidFill>
                  <a:srgbClr val="0DA33B"/>
                </a:solidFill>
                <a:latin typeface="Arial Bold"/>
                <a:ea typeface="Arial Bold"/>
                <a:cs typeface="Arial Bold"/>
                <a:sym typeface="Arial Bold"/>
              </a:rPr>
              <a:t>King James I </a:t>
            </a:r>
            <a:r>
              <a:rPr lang="en-US" sz="1768" spc="173">
                <a:solidFill>
                  <a:srgbClr val="000000"/>
                </a:solidFill>
                <a:latin typeface="Arial"/>
                <a:ea typeface="Arial"/>
                <a:cs typeface="Arial"/>
                <a:sym typeface="Arial"/>
              </a:rPr>
              <a:t>orders the </a:t>
            </a:r>
            <a:r>
              <a:rPr lang="en-US" b="true" sz="1768" spc="173">
                <a:solidFill>
                  <a:srgbClr val="0DA33B"/>
                </a:solidFill>
                <a:latin typeface="Arial Bold"/>
                <a:ea typeface="Arial Bold"/>
                <a:cs typeface="Arial Bold"/>
                <a:sym typeface="Arial Bold"/>
              </a:rPr>
              <a:t>Plantation of Ulster</a:t>
            </a:r>
            <a:r>
              <a:rPr lang="en-US" sz="1768" spc="173">
                <a:solidFill>
                  <a:srgbClr val="000000"/>
                </a:solidFill>
                <a:latin typeface="Arial"/>
                <a:ea typeface="Arial"/>
                <a:cs typeface="Arial"/>
                <a:sym typeface="Arial"/>
              </a:rPr>
              <a:t>, the only successful plantation </a:t>
            </a:r>
          </a:p>
        </p:txBody>
      </p:sp>
      <p:sp>
        <p:nvSpPr>
          <p:cNvPr name="TextBox 73" id="73"/>
          <p:cNvSpPr txBox="true"/>
          <p:nvPr/>
        </p:nvSpPr>
        <p:spPr>
          <a:xfrm rot="0">
            <a:off x="13815231" y="8335737"/>
            <a:ext cx="2927312" cy="1239677"/>
          </a:xfrm>
          <a:prstGeom prst="rect">
            <a:avLst/>
          </a:prstGeom>
        </p:spPr>
        <p:txBody>
          <a:bodyPr anchor="t" rtlCol="false" tIns="0" lIns="0" bIns="0" rIns="0">
            <a:spAutoFit/>
          </a:bodyPr>
          <a:lstStyle/>
          <a:p>
            <a:pPr algn="ctr" marL="0" indent="0" lvl="0">
              <a:lnSpc>
                <a:spcPts val="2391"/>
              </a:lnSpc>
              <a:spcBef>
                <a:spcPct val="0"/>
              </a:spcBef>
            </a:pPr>
            <a:r>
              <a:rPr lang="en-US" b="true" sz="1732" spc="169">
                <a:solidFill>
                  <a:srgbClr val="0DA33B"/>
                </a:solidFill>
                <a:latin typeface="Arial Bold"/>
                <a:ea typeface="Arial Bold"/>
                <a:cs typeface="Arial Bold"/>
                <a:sym typeface="Arial Bold"/>
              </a:rPr>
              <a:t>Oliver Cromwell</a:t>
            </a:r>
            <a:r>
              <a:rPr lang="en-US" b="true" sz="1732" spc="169">
                <a:solidFill>
                  <a:srgbClr val="000000"/>
                </a:solidFill>
                <a:latin typeface="Arial Bold"/>
                <a:ea typeface="Arial Bold"/>
                <a:cs typeface="Arial Bold"/>
                <a:sym typeface="Arial Bold"/>
              </a:rPr>
              <a:t> </a:t>
            </a:r>
            <a:r>
              <a:rPr lang="en-US" sz="1732" spc="169">
                <a:solidFill>
                  <a:srgbClr val="000000"/>
                </a:solidFill>
                <a:latin typeface="Arial"/>
                <a:ea typeface="Arial"/>
                <a:cs typeface="Arial"/>
                <a:sym typeface="Arial"/>
              </a:rPr>
              <a:t>confiscates Irish land and confides Irish Catholics to </a:t>
            </a:r>
            <a:r>
              <a:rPr lang="en-US" b="true" sz="1732" spc="169">
                <a:solidFill>
                  <a:srgbClr val="0DA33B"/>
                </a:solidFill>
                <a:latin typeface="Arial Bold"/>
                <a:ea typeface="Arial Bold"/>
                <a:cs typeface="Arial Bold"/>
                <a:sym typeface="Arial Bold"/>
              </a:rPr>
              <a:t>Connaught</a:t>
            </a:r>
          </a:p>
        </p:txBody>
      </p:sp>
      <p:sp>
        <p:nvSpPr>
          <p:cNvPr name="TextBox 74" id="74"/>
          <p:cNvSpPr txBox="true"/>
          <p:nvPr/>
        </p:nvSpPr>
        <p:spPr>
          <a:xfrm rot="0">
            <a:off x="7499142" y="-95250"/>
            <a:ext cx="2999307" cy="430071"/>
          </a:xfrm>
          <a:prstGeom prst="rect">
            <a:avLst/>
          </a:prstGeom>
        </p:spPr>
        <p:txBody>
          <a:bodyPr anchor="t" rtlCol="false" tIns="0" lIns="0" bIns="0" rIns="0">
            <a:spAutoFit/>
          </a:bodyPr>
          <a:lstStyle/>
          <a:p>
            <a:pPr algn="ctr">
              <a:lnSpc>
                <a:spcPts val="3197"/>
              </a:lnSpc>
            </a:pPr>
            <a:r>
              <a:rPr lang="en-US" b="true" sz="2284">
                <a:solidFill>
                  <a:srgbClr val="0DA33B"/>
                </a:solidFill>
                <a:latin typeface="Old Standard Bold"/>
                <a:ea typeface="Old Standard Bold"/>
                <a:cs typeface="Old Standard Bold"/>
                <a:sym typeface="Old Standard Bold"/>
              </a:rPr>
              <a:t>Chapter 11</a:t>
            </a:r>
          </a:p>
        </p:txBody>
      </p:sp>
      <p:sp>
        <p:nvSpPr>
          <p:cNvPr name="TextBox 75" id="75"/>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76" id="76"/>
          <p:cNvGrpSpPr/>
          <p:nvPr/>
        </p:nvGrpSpPr>
        <p:grpSpPr>
          <a:xfrm rot="0">
            <a:off x="11383909" y="9756776"/>
            <a:ext cx="5555351" cy="530224"/>
            <a:chOff x="0" y="0"/>
            <a:chExt cx="7407135" cy="706965"/>
          </a:xfrm>
        </p:grpSpPr>
        <p:sp>
          <p:nvSpPr>
            <p:cNvPr name="Freeform 77" id="7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8" id="7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9" id="7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0" id="8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1" id="8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82" id="8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118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spc="11" b="true">
                <a:solidFill>
                  <a:srgbClr val="000000"/>
                </a:solidFill>
                <a:latin typeface="Arial Bold"/>
                <a:ea typeface="Arial Bold"/>
                <a:cs typeface="Arial Bold"/>
                <a:sym typeface="Arial Bold"/>
              </a:rPr>
              <a:t>1. </a:t>
            </a:r>
            <a:r>
              <a:rPr lang="en-US" sz="2999" spc="11">
                <a:solidFill>
                  <a:srgbClr val="000000"/>
                </a:solidFill>
                <a:latin typeface="Arial"/>
                <a:ea typeface="Arial"/>
                <a:cs typeface="Arial"/>
                <a:sym typeface="Arial"/>
              </a:rPr>
              <a:t>Henry VIII broke with the Church so that he could divorce his wife, Catherine of Aragon, and marry Anne Boleyn. Henry was excommunicated by the Pope and declared himself Head of the Church in England. This marked the beginning of the English Reformation and resulted in England becoming a Protestant monarchy. </a:t>
            </a:r>
          </a:p>
          <a:p>
            <a:pPr algn="l">
              <a:lnSpc>
                <a:spcPts val="4199"/>
              </a:lnSpc>
            </a:pPr>
            <a:r>
              <a:rPr lang="en-US" sz="2999" spc="11" b="true">
                <a:solidFill>
                  <a:srgbClr val="000000"/>
                </a:solidFill>
                <a:latin typeface="Arial Bold"/>
                <a:ea typeface="Arial Bold"/>
                <a:cs typeface="Arial Bold"/>
                <a:sym typeface="Arial Bold"/>
              </a:rPr>
              <a:t>2. </a:t>
            </a:r>
            <a:r>
              <a:rPr lang="en-US" sz="2999" spc="11">
                <a:solidFill>
                  <a:srgbClr val="000000"/>
                </a:solidFill>
                <a:latin typeface="Arial"/>
                <a:ea typeface="Arial"/>
                <a:cs typeface="Arial"/>
                <a:sym typeface="Arial"/>
              </a:rPr>
              <a:t>Act of Supremacy: when Henry VIII declared himself the Head of the Church in 1534. </a:t>
            </a:r>
          </a:p>
          <a:p>
            <a:pPr algn="l">
              <a:lnSpc>
                <a:spcPts val="4199"/>
              </a:lnSpc>
            </a:pPr>
            <a:r>
              <a:rPr lang="en-US" sz="2999" spc="11" b="true">
                <a:solidFill>
                  <a:srgbClr val="000000"/>
                </a:solidFill>
                <a:latin typeface="Arial Bold"/>
                <a:ea typeface="Arial Bold"/>
                <a:cs typeface="Arial Bold"/>
                <a:sym typeface="Arial Bold"/>
              </a:rPr>
              <a:t>3. </a:t>
            </a:r>
            <a:r>
              <a:rPr lang="en-US" sz="2999" spc="11">
                <a:solidFill>
                  <a:srgbClr val="000000"/>
                </a:solidFill>
                <a:latin typeface="Arial"/>
                <a:ea typeface="Arial"/>
                <a:cs typeface="Arial"/>
                <a:sym typeface="Arial"/>
              </a:rPr>
              <a:t>Mary I, Elizabeth I and Edward VI. </a:t>
            </a:r>
          </a:p>
          <a:p>
            <a:pPr algn="l">
              <a:lnSpc>
                <a:spcPts val="4199"/>
              </a:lnSpc>
            </a:pPr>
            <a:r>
              <a:rPr lang="en-US" sz="2999" spc="11" b="true">
                <a:solidFill>
                  <a:srgbClr val="000000"/>
                </a:solidFill>
                <a:latin typeface="Arial Bold"/>
                <a:ea typeface="Arial Bold"/>
                <a:cs typeface="Arial Bold"/>
                <a:sym typeface="Arial Bold"/>
              </a:rPr>
              <a:t>4. </a:t>
            </a:r>
            <a:r>
              <a:rPr lang="en-US" sz="2999" spc="11">
                <a:solidFill>
                  <a:srgbClr val="000000"/>
                </a:solidFill>
                <a:latin typeface="Arial"/>
                <a:ea typeface="Arial"/>
                <a:cs typeface="Arial"/>
                <a:sym typeface="Arial"/>
              </a:rPr>
              <a:t>Any three of: to expand their territory; to spread English customs, culture and laws; to spread their new religion; to prevent the Catholic Gaelic Irish forming an alliance with other Catholic countries; to prevent further rebellions; to save money. </a:t>
            </a:r>
          </a:p>
          <a:p>
            <a:pPr algn="l">
              <a:lnSpc>
                <a:spcPts val="4199"/>
              </a:lnSpc>
            </a:pPr>
            <a:r>
              <a:rPr lang="en-US" sz="2999" spc="11" b="true">
                <a:solidFill>
                  <a:srgbClr val="000000"/>
                </a:solidFill>
                <a:latin typeface="Arial Bold"/>
                <a:ea typeface="Arial Bold"/>
                <a:cs typeface="Arial Bold"/>
                <a:sym typeface="Arial Bold"/>
              </a:rPr>
              <a:t>5. </a:t>
            </a:r>
            <a:r>
              <a:rPr lang="en-US" sz="2999" spc="11">
                <a:solidFill>
                  <a:srgbClr val="000000"/>
                </a:solidFill>
                <a:latin typeface="Arial"/>
                <a:ea typeface="Arial"/>
                <a:cs typeface="Arial"/>
                <a:sym typeface="Arial"/>
              </a:rPr>
              <a:t>Surrender and regrant: the Anglo-Irish and the Gaelic Irish rulers were to surrender themselves and their lands to Henry VIII, and he would grant their land back to them, along with an English title.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b="true" sz="8500" spc="382">
                <a:solidFill>
                  <a:srgbClr val="0DA33B"/>
                </a:solidFill>
                <a:latin typeface="Arial Bold"/>
                <a:ea typeface="Arial Bold"/>
                <a:cs typeface="Arial Bold"/>
                <a:sym typeface="Arial Bold"/>
              </a:rPr>
              <a:t>11.3: THE EARLY PLANTATIONS</a:t>
            </a:r>
          </a:p>
        </p:txBody>
      </p:sp>
      <p:sp>
        <p:nvSpPr>
          <p:cNvPr name="TextBox 4" id="4"/>
          <p:cNvSpPr txBox="true"/>
          <p:nvPr/>
        </p:nvSpPr>
        <p:spPr>
          <a:xfrm rot="0">
            <a:off x="175900" y="3778560"/>
            <a:ext cx="17936199"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ea typeface="Daydream"/>
                <a:cs typeface="Daydream"/>
                <a:sym typeface="Daydream"/>
              </a:rPr>
              <a:t>11.3: the early plantations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1028700" y="7856220"/>
            <a:ext cx="16230600" cy="1402080"/>
          </a:xfrm>
          <a:prstGeom prst="rect">
            <a:avLst/>
          </a:prstGeom>
        </p:spPr>
        <p:txBody>
          <a:bodyPr anchor="t" rtlCol="false" tIns="0" lIns="0" bIns="0" rIns="0">
            <a:spAutoFit/>
          </a:bodyPr>
          <a:lstStyle/>
          <a:p>
            <a:pPr algn="ctr">
              <a:lnSpc>
                <a:spcPts val="2759"/>
              </a:lnSpc>
            </a:pPr>
            <a:r>
              <a:rPr lang="en-US" sz="1999" spc="195">
                <a:solidFill>
                  <a:srgbClr val="004716"/>
                </a:solidFill>
                <a:latin typeface="Arial"/>
                <a:ea typeface="Arial"/>
                <a:cs typeface="Arial"/>
                <a:sym typeface="Arial"/>
              </a:rPr>
              <a:t>Henry VIII’s son, </a:t>
            </a:r>
            <a:r>
              <a:rPr lang="en-US" b="true" sz="1999" spc="195">
                <a:solidFill>
                  <a:srgbClr val="004716"/>
                </a:solidFill>
                <a:latin typeface="Arial Bold"/>
                <a:ea typeface="Arial Bold"/>
                <a:cs typeface="Arial Bold"/>
                <a:sym typeface="Arial Bold"/>
              </a:rPr>
              <a:t>Edward VI</a:t>
            </a:r>
            <a:r>
              <a:rPr lang="en-US" sz="1999" spc="195">
                <a:solidFill>
                  <a:srgbClr val="004716"/>
                </a:solidFill>
                <a:latin typeface="Arial"/>
                <a:ea typeface="Arial"/>
                <a:cs typeface="Arial"/>
                <a:sym typeface="Arial"/>
              </a:rPr>
              <a:t>, became king in 1547. </a:t>
            </a:r>
            <a:r>
              <a:rPr lang="en-US" sz="1999" spc="195">
                <a:solidFill>
                  <a:srgbClr val="004716"/>
                </a:solidFill>
                <a:latin typeface="Arial"/>
                <a:ea typeface="Arial"/>
                <a:cs typeface="Arial"/>
                <a:sym typeface="Arial"/>
              </a:rPr>
              <a:t>However, Edward was only nine then and his health was never strong. </a:t>
            </a:r>
          </a:p>
          <a:p>
            <a:pPr algn="ctr">
              <a:lnSpc>
                <a:spcPts val="2759"/>
              </a:lnSpc>
              <a:spcBef>
                <a:spcPct val="0"/>
              </a:spcBef>
            </a:pPr>
            <a:r>
              <a:rPr lang="en-US" sz="1999" spc="195">
                <a:solidFill>
                  <a:srgbClr val="004716"/>
                </a:solidFill>
                <a:latin typeface="Arial"/>
                <a:ea typeface="Arial"/>
                <a:cs typeface="Arial"/>
                <a:sym typeface="Arial"/>
              </a:rPr>
              <a:t>Edward died in 1553 of tuberculosis and was succeeded by his oldest half-sister, Mary. </a:t>
            </a:r>
            <a:r>
              <a:rPr lang="en-US" b="true" sz="1999" spc="195">
                <a:solidFill>
                  <a:srgbClr val="004716"/>
                </a:solidFill>
                <a:latin typeface="Arial Bold"/>
                <a:ea typeface="Arial Bold"/>
                <a:cs typeface="Arial Bold"/>
                <a:sym typeface="Arial Bold"/>
              </a:rPr>
              <a:t>Queen Mary I</a:t>
            </a:r>
            <a:r>
              <a:rPr lang="en-US" sz="1999" spc="195">
                <a:solidFill>
                  <a:srgbClr val="004716"/>
                </a:solidFill>
                <a:latin typeface="Arial"/>
                <a:ea typeface="Arial"/>
                <a:cs typeface="Arial"/>
                <a:sym typeface="Arial"/>
              </a:rPr>
              <a:t> had remained </a:t>
            </a:r>
            <a:r>
              <a:rPr lang="en-US" b="true" sz="1999" spc="195">
                <a:solidFill>
                  <a:srgbClr val="004716"/>
                </a:solidFill>
                <a:latin typeface="Arial Bold"/>
                <a:ea typeface="Arial Bold"/>
                <a:cs typeface="Arial Bold"/>
                <a:sym typeface="Arial Bold"/>
              </a:rPr>
              <a:t>Catholic </a:t>
            </a:r>
            <a:r>
              <a:rPr lang="en-US" sz="1999" spc="195">
                <a:solidFill>
                  <a:srgbClr val="004716"/>
                </a:solidFill>
                <a:latin typeface="Arial"/>
                <a:ea typeface="Arial"/>
                <a:cs typeface="Arial"/>
                <a:sym typeface="Arial"/>
              </a:rPr>
              <a:t>like her mother, </a:t>
            </a:r>
            <a:r>
              <a:rPr lang="en-US" b="true" sz="1999" spc="195">
                <a:solidFill>
                  <a:srgbClr val="004716"/>
                </a:solidFill>
                <a:latin typeface="Arial Bold"/>
                <a:ea typeface="Arial Bold"/>
                <a:cs typeface="Arial Bold"/>
                <a:sym typeface="Arial Bold"/>
              </a:rPr>
              <a:t>Catherine of Aragon</a:t>
            </a:r>
            <a:r>
              <a:rPr lang="en-US" sz="1999" spc="195">
                <a:solidFill>
                  <a:srgbClr val="004716"/>
                </a:solidFill>
                <a:latin typeface="Arial"/>
                <a:ea typeface="Arial"/>
                <a:cs typeface="Arial"/>
                <a:sym typeface="Arial"/>
              </a:rPr>
              <a:t>. </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0"/>
            <a:ext cx="7285852" cy="9725311"/>
          </a:xfrm>
          <a:custGeom>
            <a:avLst/>
            <a:gdLst/>
            <a:ahLst/>
            <a:cxnLst/>
            <a:rect r="r" b="b" t="t" l="l"/>
            <a:pathLst>
              <a:path h="9725311" w="7285852">
                <a:moveTo>
                  <a:pt x="0" y="0"/>
                </a:moveTo>
                <a:lnTo>
                  <a:pt x="7285852" y="0"/>
                </a:lnTo>
                <a:lnTo>
                  <a:pt x="7285852" y="9725311"/>
                </a:lnTo>
                <a:lnTo>
                  <a:pt x="0" y="9725311"/>
                </a:lnTo>
                <a:lnTo>
                  <a:pt x="0" y="0"/>
                </a:lnTo>
                <a:close/>
              </a:path>
            </a:pathLst>
          </a:custGeom>
          <a:blipFill>
            <a:blip r:embed="rId2"/>
            <a:stretch>
              <a:fillRect l="0" t="0" r="0" b="0"/>
            </a:stretch>
          </a:blipFill>
        </p:spPr>
      </p:sp>
      <p:sp>
        <p:nvSpPr>
          <p:cNvPr name="Freeform 7" id="7"/>
          <p:cNvSpPr/>
          <p:nvPr/>
        </p:nvSpPr>
        <p:spPr>
          <a:xfrm flipH="false" flipV="false" rot="0">
            <a:off x="9307977" y="0"/>
            <a:ext cx="7361746" cy="9725311"/>
          </a:xfrm>
          <a:custGeom>
            <a:avLst/>
            <a:gdLst/>
            <a:ahLst/>
            <a:cxnLst/>
            <a:rect r="r" b="b" t="t" l="l"/>
            <a:pathLst>
              <a:path h="9725311" w="7361746">
                <a:moveTo>
                  <a:pt x="0" y="0"/>
                </a:moveTo>
                <a:lnTo>
                  <a:pt x="7361746" y="0"/>
                </a:lnTo>
                <a:lnTo>
                  <a:pt x="7361746" y="9725311"/>
                </a:lnTo>
                <a:lnTo>
                  <a:pt x="0" y="9725311"/>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10" id="10"/>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Laois-Offaly Plantations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O’Moores</a:t>
            </a:r>
            <a:r>
              <a:rPr lang="en-US" sz="3000">
                <a:solidFill>
                  <a:srgbClr val="000000"/>
                </a:solidFill>
                <a:latin typeface="Arial"/>
                <a:ea typeface="Arial"/>
                <a:cs typeface="Arial"/>
                <a:sym typeface="Arial"/>
              </a:rPr>
              <a:t> and the </a:t>
            </a:r>
            <a:r>
              <a:rPr lang="en-US" sz="3000" b="true">
                <a:solidFill>
                  <a:srgbClr val="000000"/>
                </a:solidFill>
                <a:latin typeface="Arial Bold"/>
                <a:ea typeface="Arial Bold"/>
                <a:cs typeface="Arial Bold"/>
                <a:sym typeface="Arial Bold"/>
              </a:rPr>
              <a:t>O’Connors</a:t>
            </a:r>
            <a:r>
              <a:rPr lang="en-US" sz="3000">
                <a:solidFill>
                  <a:srgbClr val="000000"/>
                </a:solidFill>
                <a:latin typeface="Arial"/>
                <a:ea typeface="Arial"/>
                <a:cs typeface="Arial"/>
                <a:sym typeface="Arial"/>
              </a:rPr>
              <a:t> were the Gaelic Irish </a:t>
            </a:r>
            <a:r>
              <a:rPr lang="en-US" sz="3000" b="true">
                <a:solidFill>
                  <a:srgbClr val="000000"/>
                </a:solidFill>
                <a:latin typeface="Arial Bold"/>
                <a:ea typeface="Arial Bold"/>
                <a:cs typeface="Arial Bold"/>
                <a:sym typeface="Arial Bold"/>
              </a:rPr>
              <a:t>lords of Laois and Offaly</a:t>
            </a:r>
            <a:r>
              <a:rPr lang="en-US" sz="3000">
                <a:solidFill>
                  <a:srgbClr val="000000"/>
                </a:solidFill>
                <a:latin typeface="Arial"/>
                <a:ea typeface="Arial"/>
                <a:cs typeface="Arial"/>
                <a:sym typeface="Arial"/>
              </a:rPr>
              <a:t> in the sixteenth century. They </a:t>
            </a:r>
            <a:r>
              <a:rPr lang="en-US" sz="3000" b="true">
                <a:solidFill>
                  <a:srgbClr val="000000"/>
                </a:solidFill>
                <a:latin typeface="Arial Bold"/>
                <a:ea typeface="Arial Bold"/>
                <a:cs typeface="Arial Bold"/>
                <a:sym typeface="Arial Bold"/>
              </a:rPr>
              <a:t>raided</a:t>
            </a:r>
            <a:r>
              <a:rPr lang="en-US" sz="3000">
                <a:solidFill>
                  <a:srgbClr val="000000"/>
                </a:solidFill>
                <a:latin typeface="Arial"/>
                <a:ea typeface="Arial"/>
                <a:cs typeface="Arial"/>
                <a:sym typeface="Arial"/>
              </a:rPr>
              <a:t> the Pale frequently, mainly for cattle. Queen Mary I sent her Lord Deputy to confiscate the O’Moore and O’Connor lands as punishment. A </a:t>
            </a:r>
            <a:r>
              <a:rPr lang="en-US" sz="3000" b="true">
                <a:solidFill>
                  <a:srgbClr val="000000"/>
                </a:solidFill>
                <a:latin typeface="Arial Bold"/>
                <a:ea typeface="Arial Bold"/>
                <a:cs typeface="Arial Bold"/>
                <a:sym typeface="Arial Bold"/>
              </a:rPr>
              <a:t>plantation</a:t>
            </a:r>
            <a:r>
              <a:rPr lang="en-US" sz="3000">
                <a:solidFill>
                  <a:srgbClr val="000000"/>
                </a:solidFill>
                <a:latin typeface="Arial"/>
                <a:ea typeface="Arial"/>
                <a:cs typeface="Arial"/>
                <a:sym typeface="Arial"/>
              </a:rPr>
              <a:t> of the O’Moore and O’Connor lands was then organised. </a:t>
            </a:r>
          </a:p>
          <a:p>
            <a:pPr algn="l" marL="647702" indent="-323851" lvl="1">
              <a:lnSpc>
                <a:spcPts val="4200"/>
              </a:lnSpc>
              <a:buFont typeface="Arial"/>
              <a:buChar char="•"/>
            </a:pPr>
            <a:r>
              <a:rPr lang="en-US" sz="3000">
                <a:solidFill>
                  <a:srgbClr val="000000"/>
                </a:solidFill>
                <a:latin typeface="Arial"/>
                <a:ea typeface="Arial"/>
                <a:cs typeface="Arial"/>
                <a:sym typeface="Arial"/>
              </a:rPr>
              <a:t>Laois and Offaly were renamed </a:t>
            </a:r>
            <a:r>
              <a:rPr lang="en-US" b="true" sz="3000">
                <a:solidFill>
                  <a:srgbClr val="000000"/>
                </a:solidFill>
                <a:latin typeface="Arial Bold"/>
                <a:ea typeface="Arial Bold"/>
                <a:cs typeface="Arial Bold"/>
                <a:sym typeface="Arial Bold"/>
              </a:rPr>
              <a:t>Queen’s County</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King’s County</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Each county was assigned a </a:t>
            </a:r>
            <a:r>
              <a:rPr lang="en-US" b="true" sz="3000">
                <a:solidFill>
                  <a:srgbClr val="000000"/>
                </a:solidFill>
                <a:latin typeface="Arial Bold"/>
                <a:ea typeface="Arial Bold"/>
                <a:cs typeface="Arial Bold"/>
                <a:sym typeface="Arial Bold"/>
              </a:rPr>
              <a:t>sheriff</a:t>
            </a:r>
            <a:r>
              <a:rPr lang="en-US" sz="3000">
                <a:solidFill>
                  <a:srgbClr val="000000"/>
                </a:solidFill>
                <a:latin typeface="Arial"/>
                <a:ea typeface="Arial"/>
                <a:cs typeface="Arial"/>
                <a:sym typeface="Arial"/>
              </a:rPr>
              <a:t> to enforce English laws and customs.</a:t>
            </a:r>
          </a:p>
          <a:p>
            <a:pPr algn="l" marL="647702" indent="-323851" lvl="1">
              <a:lnSpc>
                <a:spcPts val="4200"/>
              </a:lnSpc>
              <a:buFont typeface="Arial"/>
              <a:buChar char="•"/>
            </a:pPr>
            <a:r>
              <a:rPr lang="en-US" sz="3000">
                <a:solidFill>
                  <a:srgbClr val="000000"/>
                </a:solidFill>
                <a:latin typeface="Arial"/>
                <a:ea typeface="Arial"/>
                <a:cs typeface="Arial"/>
                <a:sym typeface="Arial"/>
              </a:rPr>
              <a:t>The towns of </a:t>
            </a:r>
            <a:r>
              <a:rPr lang="en-US" b="true" sz="3000">
                <a:solidFill>
                  <a:srgbClr val="000000"/>
                </a:solidFill>
                <a:latin typeface="Arial Bold"/>
                <a:ea typeface="Arial Bold"/>
                <a:cs typeface="Arial Bold"/>
                <a:sym typeface="Arial Bold"/>
              </a:rPr>
              <a:t>Portlaoise</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Daingean</a:t>
            </a:r>
            <a:r>
              <a:rPr lang="en-US" sz="3000">
                <a:solidFill>
                  <a:srgbClr val="000000"/>
                </a:solidFill>
                <a:latin typeface="Arial"/>
                <a:ea typeface="Arial"/>
                <a:cs typeface="Arial"/>
                <a:sym typeface="Arial"/>
              </a:rPr>
              <a:t> were renamed </a:t>
            </a:r>
            <a:r>
              <a:rPr lang="en-US" b="true" sz="3000">
                <a:solidFill>
                  <a:srgbClr val="000000"/>
                </a:solidFill>
                <a:latin typeface="Arial Bold"/>
                <a:ea typeface="Arial Bold"/>
                <a:cs typeface="Arial Bold"/>
                <a:sym typeface="Arial Bold"/>
              </a:rPr>
              <a:t>Maryborough</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Philipstown</a:t>
            </a:r>
            <a:r>
              <a:rPr lang="en-US" sz="3000">
                <a:solidFill>
                  <a:srgbClr val="000000"/>
                </a:solidFill>
                <a:latin typeface="Arial"/>
                <a:ea typeface="Arial"/>
                <a:cs typeface="Arial"/>
                <a:sym typeface="Arial"/>
              </a:rPr>
              <a:t>, after Mary and her husband, Phillip II of Spain.</a:t>
            </a:r>
          </a:p>
          <a:p>
            <a:pPr algn="l" marL="647702" indent="-323851" lvl="1">
              <a:lnSpc>
                <a:spcPts val="4200"/>
              </a:lnSpc>
              <a:buFont typeface="Arial"/>
              <a:buChar char="•"/>
            </a:pPr>
            <a:r>
              <a:rPr lang="en-US" sz="3000">
                <a:solidFill>
                  <a:srgbClr val="000000"/>
                </a:solidFill>
                <a:latin typeface="Arial"/>
                <a:ea typeface="Arial"/>
                <a:cs typeface="Arial"/>
                <a:sym typeface="Arial"/>
              </a:rPr>
              <a:t>The confiscated land was </a:t>
            </a:r>
            <a:r>
              <a:rPr lang="en-US" b="true" sz="3000">
                <a:solidFill>
                  <a:srgbClr val="000000"/>
                </a:solidFill>
                <a:latin typeface="Arial Bold"/>
                <a:ea typeface="Arial Bold"/>
                <a:cs typeface="Arial Bold"/>
                <a:sym typeface="Arial Bold"/>
              </a:rPr>
              <a:t>divided into estates </a:t>
            </a:r>
            <a:r>
              <a:rPr lang="en-US" sz="3000">
                <a:solidFill>
                  <a:srgbClr val="000000"/>
                </a:solidFill>
                <a:latin typeface="Arial"/>
                <a:ea typeface="Arial"/>
                <a:cs typeface="Arial"/>
                <a:sym typeface="Arial"/>
              </a:rPr>
              <a:t>(large farms) of between 350 and 1,000 acres.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Land was given to Englishmen </a:t>
            </a:r>
            <a:r>
              <a:rPr lang="en-US" sz="3000">
                <a:solidFill>
                  <a:srgbClr val="000000"/>
                </a:solidFill>
                <a:latin typeface="Arial"/>
                <a:ea typeface="Arial"/>
                <a:cs typeface="Arial"/>
                <a:sym typeface="Arial"/>
              </a:rPr>
              <a:t>born in England or Ireland.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English-style houses </a:t>
            </a:r>
            <a:r>
              <a:rPr lang="en-US" sz="3000">
                <a:solidFill>
                  <a:srgbClr val="000000"/>
                </a:solidFill>
                <a:latin typeface="Arial"/>
                <a:ea typeface="Arial"/>
                <a:cs typeface="Arial"/>
                <a:sym typeface="Arial"/>
              </a:rPr>
              <a:t>had to be built.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102225" y="1943095"/>
            <a:ext cx="6536430" cy="7782216"/>
          </a:xfrm>
          <a:custGeom>
            <a:avLst/>
            <a:gdLst/>
            <a:ahLst/>
            <a:cxnLst/>
            <a:rect r="r" b="b" t="t" l="l"/>
            <a:pathLst>
              <a:path h="7782216" w="6536430">
                <a:moveTo>
                  <a:pt x="0" y="0"/>
                </a:moveTo>
                <a:lnTo>
                  <a:pt x="6536430" y="0"/>
                </a:lnTo>
                <a:lnTo>
                  <a:pt x="6536430" y="7782216"/>
                </a:lnTo>
                <a:lnTo>
                  <a:pt x="0" y="778221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Results of the Laois-Offaly Plantations</a:t>
            </a:r>
          </a:p>
        </p:txBody>
      </p:sp>
      <p:sp>
        <p:nvSpPr>
          <p:cNvPr name="TextBox 10" id="10"/>
          <p:cNvSpPr txBox="true"/>
          <p:nvPr/>
        </p:nvSpPr>
        <p:spPr>
          <a:xfrm rot="0">
            <a:off x="1028700" y="1895475"/>
            <a:ext cx="907352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•It was a failure.</a:t>
            </a:r>
          </a:p>
          <a:p>
            <a:pPr algn="l">
              <a:lnSpc>
                <a:spcPts val="4200"/>
              </a:lnSpc>
            </a:pPr>
            <a:r>
              <a:rPr lang="en-US" sz="3000">
                <a:solidFill>
                  <a:srgbClr val="000000"/>
                </a:solidFill>
                <a:latin typeface="Arial"/>
                <a:ea typeface="Arial"/>
                <a:cs typeface="Arial"/>
                <a:sym typeface="Arial"/>
              </a:rPr>
              <a:t>•It did not attract enough planters from England.</a:t>
            </a:r>
          </a:p>
          <a:p>
            <a:pPr algn="l">
              <a:lnSpc>
                <a:spcPts val="4200"/>
              </a:lnSpc>
            </a:pPr>
            <a:r>
              <a:rPr lang="en-US" sz="3000">
                <a:solidFill>
                  <a:srgbClr val="000000"/>
                </a:solidFill>
                <a:latin typeface="Arial"/>
                <a:ea typeface="Arial"/>
                <a:cs typeface="Arial"/>
                <a:sym typeface="Arial"/>
              </a:rPr>
              <a:t>•Gaelic planters had to be given land.</a:t>
            </a:r>
          </a:p>
          <a:p>
            <a:pPr algn="l">
              <a:lnSpc>
                <a:spcPts val="4200"/>
              </a:lnSpc>
            </a:pPr>
            <a:r>
              <a:rPr lang="en-US" sz="3000">
                <a:solidFill>
                  <a:srgbClr val="000000"/>
                </a:solidFill>
                <a:latin typeface="Arial"/>
                <a:ea typeface="Arial"/>
                <a:cs typeface="Arial"/>
                <a:sym typeface="Arial"/>
              </a:rPr>
              <a:t>•English customs and laws did not flourish.</a:t>
            </a:r>
          </a:p>
          <a:p>
            <a:pPr algn="l">
              <a:lnSpc>
                <a:spcPts val="4200"/>
              </a:lnSpc>
            </a:pPr>
            <a:r>
              <a:rPr lang="en-US" sz="3000">
                <a:solidFill>
                  <a:srgbClr val="000000"/>
                </a:solidFill>
                <a:latin typeface="Arial"/>
                <a:ea typeface="Arial"/>
                <a:cs typeface="Arial"/>
                <a:sym typeface="Arial"/>
              </a:rPr>
              <a:t>•The confiscated lands were still attacked.</a:t>
            </a:r>
          </a:p>
          <a:p>
            <a:pPr algn="l">
              <a:lnSpc>
                <a:spcPts val="4200"/>
              </a:lnSpc>
            </a:pPr>
            <a:r>
              <a:rPr lang="en-US" sz="3000">
                <a:solidFill>
                  <a:srgbClr val="000000"/>
                </a:solidFill>
                <a:latin typeface="Arial"/>
                <a:ea typeface="Arial"/>
                <a:cs typeface="Arial"/>
                <a:sym typeface="Arial"/>
              </a:rPr>
              <a:t>•It led to better planning in future plantations.</a:t>
            </a:r>
          </a:p>
        </p:txBody>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Munster Plantation</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Queen Mary I died in 1558, without any heirs. </a:t>
            </a:r>
            <a:r>
              <a:rPr lang="en-US" sz="3000">
                <a:solidFill>
                  <a:srgbClr val="000000"/>
                </a:solidFill>
                <a:latin typeface="Arial"/>
                <a:ea typeface="Arial"/>
                <a:cs typeface="Arial"/>
                <a:sym typeface="Arial"/>
              </a:rPr>
              <a:t>Her younger half-sister </a:t>
            </a:r>
            <a:r>
              <a:rPr lang="en-US" sz="3000" b="true">
                <a:solidFill>
                  <a:srgbClr val="000000"/>
                </a:solidFill>
                <a:latin typeface="Arial Bold"/>
                <a:ea typeface="Arial Bold"/>
                <a:cs typeface="Arial Bold"/>
                <a:sym typeface="Arial Bold"/>
              </a:rPr>
              <a:t>Elizabeth I </a:t>
            </a:r>
            <a:r>
              <a:rPr lang="en-US" sz="3000">
                <a:solidFill>
                  <a:srgbClr val="000000"/>
                </a:solidFill>
                <a:latin typeface="Arial"/>
                <a:ea typeface="Arial"/>
                <a:cs typeface="Arial"/>
                <a:sym typeface="Arial"/>
              </a:rPr>
              <a:t>then became Queen of England and ruled for forty-four years. Famously, Elizabeth never married and also died without heirs, making her the last Tudor.</a:t>
            </a:r>
          </a:p>
          <a:p>
            <a:pPr algn="l">
              <a:lnSpc>
                <a:spcPts val="4200"/>
              </a:lnSpc>
            </a:pPr>
            <a:r>
              <a:rPr lang="en-US" sz="3000">
                <a:solidFill>
                  <a:srgbClr val="000000"/>
                </a:solidFill>
                <a:latin typeface="Arial"/>
                <a:ea typeface="Arial"/>
                <a:cs typeface="Arial"/>
                <a:sym typeface="Arial"/>
              </a:rPr>
              <a:t>Much of sixteenth-century Munster was ruled by the Fitzgerald's of Desmond, a Catholic Anglo-Irish family. </a:t>
            </a:r>
            <a:r>
              <a:rPr lang="en-US" sz="3000" b="true">
                <a:solidFill>
                  <a:srgbClr val="000000"/>
                </a:solidFill>
                <a:latin typeface="Arial Bold"/>
                <a:ea typeface="Arial Bold"/>
                <a:cs typeface="Arial Bold"/>
                <a:sym typeface="Arial Bold"/>
              </a:rPr>
              <a:t>Queen Elizabeth I </a:t>
            </a:r>
            <a:r>
              <a:rPr lang="en-US" sz="3000">
                <a:solidFill>
                  <a:srgbClr val="000000"/>
                </a:solidFill>
                <a:latin typeface="Arial"/>
                <a:ea typeface="Arial"/>
                <a:cs typeface="Arial"/>
                <a:sym typeface="Arial"/>
              </a:rPr>
              <a:t>was </a:t>
            </a:r>
            <a:r>
              <a:rPr lang="en-US" sz="3000" i="true">
                <a:solidFill>
                  <a:srgbClr val="000000"/>
                </a:solidFill>
                <a:latin typeface="Arial Italics"/>
                <a:ea typeface="Arial Italics"/>
                <a:cs typeface="Arial Italics"/>
                <a:sym typeface="Arial Italics"/>
              </a:rPr>
              <a:t>Protestant</a:t>
            </a:r>
            <a:r>
              <a:rPr lang="en-US" sz="3000">
                <a:solidFill>
                  <a:srgbClr val="000000"/>
                </a:solidFill>
                <a:latin typeface="Arial"/>
                <a:ea typeface="Arial"/>
                <a:cs typeface="Arial"/>
                <a:sym typeface="Arial"/>
              </a:rPr>
              <a:t> like her mother, Anne Boleyn. Elizabeth encouraged Englishmen known as ‘</a:t>
            </a:r>
            <a:r>
              <a:rPr lang="en-US" sz="3000" b="true">
                <a:solidFill>
                  <a:srgbClr val="000000"/>
                </a:solidFill>
                <a:latin typeface="Arial Bold"/>
                <a:ea typeface="Arial Bold"/>
                <a:cs typeface="Arial Bold"/>
                <a:sym typeface="Arial Bold"/>
              </a:rPr>
              <a:t>adventurers</a:t>
            </a:r>
            <a:r>
              <a:rPr lang="en-US" sz="3000">
                <a:solidFill>
                  <a:srgbClr val="000000"/>
                </a:solidFill>
                <a:latin typeface="Arial"/>
                <a:ea typeface="Arial"/>
                <a:cs typeface="Arial"/>
                <a:sym typeface="Arial"/>
              </a:rPr>
              <a:t>’ to claim land in Munster (men who claimed to be descendants of the early Normans who had been granted land in Munster by Henry II). Elizabeth also appointed </a:t>
            </a:r>
            <a:r>
              <a:rPr lang="en-US" sz="3000" b="true">
                <a:solidFill>
                  <a:srgbClr val="000000"/>
                </a:solidFill>
                <a:latin typeface="Arial Bold"/>
                <a:ea typeface="Arial Bold"/>
                <a:cs typeface="Arial Bold"/>
                <a:sym typeface="Arial Bold"/>
              </a:rPr>
              <a:t>presidents</a:t>
            </a:r>
            <a:r>
              <a:rPr lang="en-US" sz="3000">
                <a:solidFill>
                  <a:srgbClr val="000000"/>
                </a:solidFill>
                <a:latin typeface="Arial"/>
                <a:ea typeface="Arial"/>
                <a:cs typeface="Arial"/>
                <a:sym typeface="Arial"/>
              </a:rPr>
              <a:t>, men who imposed English law, the English language and the Protestant religion – she wanted to make Ireland as Protestant as England. </a:t>
            </a:r>
          </a:p>
          <a:p>
            <a:pPr algn="l">
              <a:lnSpc>
                <a:spcPts val="4200"/>
              </a:lnSpc>
            </a:pP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Two Desmond Rebellions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Irish lords were angered by Elizabeth’s actions that resulted in what are known as the two </a:t>
            </a:r>
            <a:r>
              <a:rPr lang="en-US" sz="3000" b="true">
                <a:solidFill>
                  <a:srgbClr val="000000"/>
                </a:solidFill>
                <a:latin typeface="Arial Bold"/>
                <a:ea typeface="Arial Bold"/>
                <a:cs typeface="Arial Bold"/>
                <a:sym typeface="Arial Bold"/>
              </a:rPr>
              <a:t>Desmond Rebellions</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first was led by </a:t>
            </a:r>
            <a:r>
              <a:rPr lang="en-US" b="true" sz="3000">
                <a:solidFill>
                  <a:srgbClr val="000000"/>
                </a:solidFill>
                <a:latin typeface="Arial Bold"/>
                <a:ea typeface="Arial Bold"/>
                <a:cs typeface="Arial Bold"/>
                <a:sym typeface="Arial Bold"/>
              </a:rPr>
              <a:t>James Fitzmaurice</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Fitzgerald</a:t>
            </a:r>
            <a:r>
              <a:rPr lang="en-US" sz="3000">
                <a:solidFill>
                  <a:srgbClr val="000000"/>
                </a:solidFill>
                <a:latin typeface="Arial"/>
                <a:ea typeface="Arial"/>
                <a:cs typeface="Arial"/>
                <a:sym typeface="Arial"/>
              </a:rPr>
              <a:t>, a cousin of the Earl of Desmond, in 1569. It was put down easily and Fitzgerald fled to Europe.</a:t>
            </a:r>
          </a:p>
          <a:p>
            <a:pPr algn="l" marL="647702" indent="-323851" lvl="1">
              <a:lnSpc>
                <a:spcPts val="4200"/>
              </a:lnSpc>
              <a:buFont typeface="Arial"/>
              <a:buChar char="•"/>
            </a:pPr>
            <a:r>
              <a:rPr lang="en-US" sz="3000">
                <a:solidFill>
                  <a:srgbClr val="000000"/>
                </a:solidFill>
                <a:latin typeface="Arial"/>
                <a:ea typeface="Arial"/>
                <a:cs typeface="Arial"/>
                <a:sym typeface="Arial"/>
              </a:rPr>
              <a:t>The second, in 1579, began when Fitzgerald returned to Ireland with soldiers sent by </a:t>
            </a:r>
            <a:r>
              <a:rPr lang="en-US" b="true" sz="3000">
                <a:solidFill>
                  <a:srgbClr val="000000"/>
                </a:solidFill>
                <a:latin typeface="Arial Bold"/>
                <a:ea typeface="Arial Bold"/>
                <a:cs typeface="Arial Bold"/>
                <a:sym typeface="Arial Bold"/>
              </a:rPr>
              <a:t>Pope Gregory XIII</a:t>
            </a:r>
            <a:r>
              <a:rPr lang="en-US" sz="3000">
                <a:solidFill>
                  <a:srgbClr val="000000"/>
                </a:solidFill>
                <a:latin typeface="Arial"/>
                <a:ea typeface="Arial"/>
                <a:cs typeface="Arial"/>
                <a:sym typeface="Arial"/>
              </a:rPr>
              <a:t>. He was soon killed but his cousin took over. The Earl and his forces were finally defeated in 1583 and his head was sent to Queen Elizabeth with the rest of his body displayed in Cork as an example.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Consequences of the Desmond Rebellions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Desmond lands were given to </a:t>
            </a:r>
            <a:r>
              <a:rPr lang="en-US" sz="3000" b="true">
                <a:solidFill>
                  <a:srgbClr val="000000"/>
                </a:solidFill>
                <a:latin typeface="Arial Bold"/>
                <a:ea typeface="Arial Bold"/>
                <a:cs typeface="Arial Bold"/>
                <a:sym typeface="Arial Bold"/>
              </a:rPr>
              <a:t>undertakers</a:t>
            </a:r>
            <a:r>
              <a:rPr lang="en-US" sz="3000">
                <a:solidFill>
                  <a:srgbClr val="000000"/>
                </a:solidFill>
                <a:latin typeface="Arial"/>
                <a:ea typeface="Arial"/>
                <a:cs typeface="Arial"/>
                <a:sym typeface="Arial"/>
              </a:rPr>
              <a:t>, men who undertook (agreed) to do as they were told with the land given to them. The agreements included to:</a:t>
            </a:r>
          </a:p>
          <a:p>
            <a:pPr algn="l" marL="647702" indent="-323851" lvl="1">
              <a:lnSpc>
                <a:spcPts val="4200"/>
              </a:lnSpc>
              <a:buFont typeface="Arial"/>
              <a:buChar char="•"/>
            </a:pPr>
            <a:r>
              <a:rPr lang="en-US" sz="3000">
                <a:solidFill>
                  <a:srgbClr val="000000"/>
                </a:solidFill>
                <a:latin typeface="Arial"/>
                <a:ea typeface="Arial"/>
                <a:cs typeface="Arial"/>
                <a:sym typeface="Arial"/>
              </a:rPr>
              <a:t>Split the land into </a:t>
            </a:r>
            <a:r>
              <a:rPr lang="en-US" b="true" sz="3000">
                <a:solidFill>
                  <a:srgbClr val="000000"/>
                </a:solidFill>
                <a:latin typeface="Arial Bold"/>
                <a:ea typeface="Arial Bold"/>
                <a:cs typeface="Arial Bold"/>
                <a:sym typeface="Arial Bold"/>
              </a:rPr>
              <a:t>enormous estates</a:t>
            </a:r>
            <a:r>
              <a:rPr lang="en-US" sz="3000">
                <a:solidFill>
                  <a:srgbClr val="000000"/>
                </a:solidFill>
                <a:latin typeface="Arial"/>
                <a:ea typeface="Arial"/>
                <a:cs typeface="Arial"/>
                <a:sym typeface="Arial"/>
              </a:rPr>
              <a:t> of 4,000 – 12,000 acres.</a:t>
            </a:r>
          </a:p>
          <a:p>
            <a:pPr algn="l" marL="647702" indent="-323851" lvl="1">
              <a:lnSpc>
                <a:spcPts val="4200"/>
              </a:lnSpc>
              <a:buFont typeface="Arial"/>
              <a:buChar char="•"/>
            </a:pPr>
            <a:r>
              <a:rPr lang="en-US" sz="3000">
                <a:solidFill>
                  <a:srgbClr val="000000"/>
                </a:solidFill>
                <a:latin typeface="Arial"/>
                <a:ea typeface="Arial"/>
                <a:cs typeface="Arial"/>
                <a:sym typeface="Arial"/>
              </a:rPr>
              <a:t>Only </a:t>
            </a:r>
            <a:r>
              <a:rPr lang="en-US" b="true" sz="3000">
                <a:solidFill>
                  <a:srgbClr val="000000"/>
                </a:solidFill>
                <a:latin typeface="Arial Bold"/>
                <a:ea typeface="Arial Bold"/>
                <a:cs typeface="Arial Bold"/>
                <a:sym typeface="Arial Bold"/>
              </a:rPr>
              <a:t>hire</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English</a:t>
            </a:r>
            <a:r>
              <a:rPr lang="en-US" sz="3000">
                <a:solidFill>
                  <a:srgbClr val="000000"/>
                </a:solidFill>
                <a:latin typeface="Arial"/>
                <a:ea typeface="Arial"/>
                <a:cs typeface="Arial"/>
                <a:sym typeface="Arial"/>
              </a:rPr>
              <a:t> farmers, labourers and craftsman.</a:t>
            </a:r>
          </a:p>
          <a:p>
            <a:pPr algn="l" marL="647702" indent="-323851" lvl="1">
              <a:lnSpc>
                <a:spcPts val="4200"/>
              </a:lnSpc>
              <a:buFont typeface="Arial"/>
              <a:buChar char="•"/>
            </a:pPr>
            <a:r>
              <a:rPr lang="en-US" sz="3000">
                <a:solidFill>
                  <a:srgbClr val="000000"/>
                </a:solidFill>
                <a:latin typeface="Arial"/>
                <a:ea typeface="Arial"/>
                <a:cs typeface="Arial"/>
                <a:sym typeface="Arial"/>
              </a:rPr>
              <a:t>Bring </a:t>
            </a:r>
            <a:r>
              <a:rPr lang="en-US" b="true" sz="3000">
                <a:solidFill>
                  <a:srgbClr val="000000"/>
                </a:solidFill>
                <a:latin typeface="Arial Bold"/>
                <a:ea typeface="Arial Bold"/>
                <a:cs typeface="Arial Bold"/>
                <a:sym typeface="Arial Bold"/>
              </a:rPr>
              <a:t>their own tenants, servants, sheep, cattle</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horses</a:t>
            </a:r>
            <a:r>
              <a:rPr lang="en-US" sz="3000">
                <a:solidFill>
                  <a:srgbClr val="000000"/>
                </a:solidFill>
                <a:latin typeface="Arial"/>
                <a:ea typeface="Arial"/>
                <a:cs typeface="Arial"/>
                <a:sym typeface="Arial"/>
              </a:rPr>
              <a:t> from England.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Pay rent </a:t>
            </a:r>
            <a:r>
              <a:rPr lang="en-US" sz="3000">
                <a:solidFill>
                  <a:srgbClr val="000000"/>
                </a:solidFill>
                <a:latin typeface="Arial"/>
                <a:ea typeface="Arial"/>
                <a:cs typeface="Arial"/>
                <a:sym typeface="Arial"/>
              </a:rPr>
              <a:t>to the Crown.</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Spread Protestantism </a:t>
            </a:r>
            <a:r>
              <a:rPr lang="en-US" sz="3000">
                <a:solidFill>
                  <a:srgbClr val="000000"/>
                </a:solidFill>
                <a:latin typeface="Arial"/>
                <a:ea typeface="Arial"/>
                <a:cs typeface="Arial"/>
                <a:sym typeface="Arial"/>
              </a:rPr>
              <a:t>and </a:t>
            </a:r>
            <a:r>
              <a:rPr lang="en-US" b="true" sz="3000">
                <a:solidFill>
                  <a:srgbClr val="000000"/>
                </a:solidFill>
                <a:latin typeface="Arial Bold"/>
                <a:ea typeface="Arial Bold"/>
                <a:cs typeface="Arial Bold"/>
                <a:sym typeface="Arial Bold"/>
              </a:rPr>
              <a:t>English laws and customs</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Be prepared </a:t>
            </a:r>
            <a:r>
              <a:rPr lang="en-US" sz="3000">
                <a:solidFill>
                  <a:srgbClr val="000000"/>
                </a:solidFill>
                <a:latin typeface="Arial"/>
                <a:ea typeface="Arial"/>
                <a:cs typeface="Arial"/>
                <a:sym typeface="Arial"/>
              </a:rPr>
              <a:t>for Catholic attacks, including a possible Spanish invasion, by constructing defences.</a:t>
            </a:r>
          </a:p>
          <a:p>
            <a:pPr algn="l" marL="647702" indent="-323851" lvl="1">
              <a:lnSpc>
                <a:spcPts val="4200"/>
              </a:lnSpc>
              <a:buFont typeface="Arial"/>
              <a:buChar char="•"/>
            </a:pPr>
            <a:r>
              <a:rPr lang="en-US" sz="3000">
                <a:solidFill>
                  <a:srgbClr val="000000"/>
                </a:solidFill>
                <a:latin typeface="Arial"/>
                <a:ea typeface="Arial"/>
                <a:cs typeface="Arial"/>
                <a:sym typeface="Arial"/>
              </a:rPr>
              <a:t>Completely </a:t>
            </a:r>
            <a:r>
              <a:rPr lang="en-US" b="true" sz="3000">
                <a:solidFill>
                  <a:srgbClr val="000000"/>
                </a:solidFill>
                <a:latin typeface="Arial Bold"/>
                <a:ea typeface="Arial Bold"/>
                <a:cs typeface="Arial Bold"/>
                <a:sym typeface="Arial Bold"/>
              </a:rPr>
              <a:t>remove the Gaelic Irish </a:t>
            </a:r>
            <a:r>
              <a:rPr lang="en-US" sz="3000">
                <a:solidFill>
                  <a:srgbClr val="000000"/>
                </a:solidFill>
                <a:latin typeface="Arial"/>
                <a:ea typeface="Arial"/>
                <a:cs typeface="Arial"/>
                <a:sym typeface="Arial"/>
              </a:rPr>
              <a:t>from the land.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849936" y="0"/>
            <a:ext cx="12588128" cy="9725311"/>
          </a:xfrm>
          <a:custGeom>
            <a:avLst/>
            <a:gdLst/>
            <a:ahLst/>
            <a:cxnLst/>
            <a:rect r="r" b="b" t="t" l="l"/>
            <a:pathLst>
              <a:path h="9725311" w="12588128">
                <a:moveTo>
                  <a:pt x="0" y="0"/>
                </a:moveTo>
                <a:lnTo>
                  <a:pt x="12588128" y="0"/>
                </a:lnTo>
                <a:lnTo>
                  <a:pt x="1258812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39949"/>
            <a:ext cx="10856458"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Queen Elizabeth was Queen of England and Ireland from 1558 until her death in 1603. She strengthened the Church of England, which remains to this day. Elizabeth's reign became known as the Elizabethan Era. She defeated the Spanish Armada in 1588 and also survived several attempts to overthrow her reign as women were seen as being inferior to men, especially in relation to intelligence and strength. Elizabeth was the last of the five Tudor Monarchs when she died in 1603 without any heirs, marking the end of the Tudor dynasty that had existed for 118 years. The son of her former rival and cousin, Mary Queen of Scots, succeeded her on the throne as James I, marking the beginning of the Stuart dynasty. Elizabeth I is described by historians as one of England's greatest monarchs. </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Queen Elizabeth I, 1533-1603</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Freeform 10" id="10"/>
          <p:cNvSpPr/>
          <p:nvPr/>
        </p:nvSpPr>
        <p:spPr>
          <a:xfrm flipH="false" flipV="false" rot="0">
            <a:off x="799306" y="2244724"/>
            <a:ext cx="4869385" cy="7179630"/>
          </a:xfrm>
          <a:custGeom>
            <a:avLst/>
            <a:gdLst/>
            <a:ahLst/>
            <a:cxnLst/>
            <a:rect r="r" b="b" t="t" l="l"/>
            <a:pathLst>
              <a:path h="7179630" w="4869385">
                <a:moveTo>
                  <a:pt x="0" y="0"/>
                </a:moveTo>
                <a:lnTo>
                  <a:pt x="4869385" y="0"/>
                </a:lnTo>
                <a:lnTo>
                  <a:pt x="4869385" y="7179631"/>
                </a:lnTo>
                <a:lnTo>
                  <a:pt x="0" y="717963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2.1 RECOGNISE </a:t>
            </a:r>
            <a:r>
              <a:rPr lang="en-US" sz="3000">
                <a:solidFill>
                  <a:srgbClr val="000000"/>
                </a:solidFill>
                <a:latin typeface="Arial"/>
                <a:ea typeface="Arial"/>
                <a:cs typeface="Arial"/>
                <a:sym typeface="Arial"/>
              </a:rPr>
              <a:t>how a pattern of settlement and plantation influenced identity on the island of Ireland, referring to one example of a pattern of settlement, such as the growth of towns, and one plantation</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The Results of the Munster Plantation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Crown had hoped for 20,000 settlers but only one-fifth of that number went.</a:t>
            </a:r>
          </a:p>
          <a:p>
            <a:pPr algn="l" marL="647702" indent="-323851" lvl="1">
              <a:lnSpc>
                <a:spcPts val="4200"/>
              </a:lnSpc>
              <a:buFont typeface="Arial"/>
              <a:buChar char="•"/>
            </a:pPr>
            <a:r>
              <a:rPr lang="en-US" sz="3000">
                <a:solidFill>
                  <a:srgbClr val="000000"/>
                </a:solidFill>
                <a:latin typeface="Arial"/>
                <a:ea typeface="Arial"/>
                <a:cs typeface="Arial"/>
                <a:sym typeface="Arial"/>
              </a:rPr>
              <a:t>They still had to rent to the Gaelic Irish.</a:t>
            </a:r>
          </a:p>
          <a:p>
            <a:pPr algn="l" marL="647702" indent="-323851" lvl="1">
              <a:lnSpc>
                <a:spcPts val="4200"/>
              </a:lnSpc>
              <a:buFont typeface="Arial"/>
              <a:buChar char="•"/>
            </a:pPr>
            <a:r>
              <a:rPr lang="en-US" sz="3000">
                <a:solidFill>
                  <a:srgbClr val="000000"/>
                </a:solidFill>
                <a:latin typeface="Arial"/>
                <a:ea typeface="Arial"/>
                <a:cs typeface="Arial"/>
                <a:sym typeface="Arial"/>
              </a:rPr>
              <a:t>The Gaelic Irish continued to attack the plantations.</a:t>
            </a:r>
          </a:p>
          <a:p>
            <a:pPr algn="l" marL="647702" indent="-323851" lvl="1">
              <a:lnSpc>
                <a:spcPts val="4200"/>
              </a:lnSpc>
              <a:buFont typeface="Arial"/>
              <a:buChar char="•"/>
            </a:pPr>
            <a:r>
              <a:rPr lang="en-US" sz="3000">
                <a:solidFill>
                  <a:srgbClr val="000000"/>
                </a:solidFill>
                <a:latin typeface="Arial"/>
                <a:ea typeface="Arial"/>
                <a:cs typeface="Arial"/>
                <a:sym typeface="Arial"/>
              </a:rPr>
              <a:t>New towns were set up (e.g. Killarney, Lismore, Youghal, Mallow and Bandon).</a:t>
            </a:r>
          </a:p>
          <a:p>
            <a:pPr algn="l" marL="647702" indent="-323851" lvl="1">
              <a:lnSpc>
                <a:spcPts val="4200"/>
              </a:lnSpc>
              <a:buFont typeface="Arial"/>
              <a:buChar char="•"/>
            </a:pPr>
            <a:r>
              <a:rPr lang="en-US" sz="3000">
                <a:solidFill>
                  <a:srgbClr val="000000"/>
                </a:solidFill>
                <a:latin typeface="Arial"/>
                <a:ea typeface="Arial"/>
                <a:cs typeface="Arial"/>
                <a:sym typeface="Arial"/>
              </a:rPr>
              <a:t>New farming methods were brought to Ireland; tillage (crop farming) grew in popularity.</a:t>
            </a:r>
          </a:p>
          <a:p>
            <a:pPr algn="l" marL="647702" indent="-323851" lvl="1">
              <a:lnSpc>
                <a:spcPts val="4200"/>
              </a:lnSpc>
              <a:buFont typeface="Arial"/>
              <a:buChar char="•"/>
            </a:pPr>
            <a:r>
              <a:rPr lang="en-US" sz="3000">
                <a:solidFill>
                  <a:srgbClr val="000000"/>
                </a:solidFill>
                <a:latin typeface="Arial"/>
                <a:ea typeface="Arial"/>
                <a:cs typeface="Arial"/>
                <a:sym typeface="Arial"/>
              </a:rPr>
              <a:t>New trades came to Ireland such as coopering (making timber barrels)</a:t>
            </a:r>
          </a:p>
          <a:p>
            <a:pPr algn="l" marL="647702" indent="-323851" lvl="1">
              <a:lnSpc>
                <a:spcPts val="4200"/>
              </a:lnSpc>
              <a:buFont typeface="Arial"/>
              <a:buChar char="•"/>
            </a:pPr>
            <a:r>
              <a:rPr lang="en-US" sz="3000">
                <a:solidFill>
                  <a:srgbClr val="000000"/>
                </a:solidFill>
                <a:latin typeface="Arial"/>
                <a:ea typeface="Arial"/>
                <a:cs typeface="Arial"/>
                <a:sym typeface="Arial"/>
              </a:rPr>
              <a:t>Lessons were learned for future plantations.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701960"/>
            <a:ext cx="16253460" cy="8883079"/>
          </a:xfrm>
          <a:custGeom>
            <a:avLst/>
            <a:gdLst/>
            <a:ahLst/>
            <a:cxnLst/>
            <a:rect r="r" b="b" t="t" l="l"/>
            <a:pathLst>
              <a:path h="8883079" w="16253460">
                <a:moveTo>
                  <a:pt x="0" y="0"/>
                </a:moveTo>
                <a:lnTo>
                  <a:pt x="16253460" y="0"/>
                </a:lnTo>
                <a:lnTo>
                  <a:pt x="16253460" y="8883080"/>
                </a:lnTo>
                <a:lnTo>
                  <a:pt x="0" y="8883080"/>
                </a:lnTo>
                <a:lnTo>
                  <a:pt x="0" y="0"/>
                </a:lnTo>
                <a:close/>
              </a:path>
            </a:pathLst>
          </a:custGeom>
          <a:blipFill>
            <a:blip r:embed="rId2"/>
            <a:stretch>
              <a:fillRect l="-1478" t="-2673" r="-1280" b="-3352"/>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118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In what century did the Laois-Offaly Plantation and the Munster Plantation take place?</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adventurer, president and undertaker.</a:t>
            </a:r>
          </a:p>
          <a:p>
            <a:pPr algn="l" marL="539749" indent="-269875" lvl="1">
              <a:lnSpc>
                <a:spcPts val="3499"/>
              </a:lnSpc>
              <a:buAutoNum type="arabicPeriod" startAt="1"/>
            </a:pPr>
            <a:r>
              <a:rPr lang="en-US" sz="2499">
                <a:solidFill>
                  <a:srgbClr val="0DA33B"/>
                </a:solidFill>
                <a:latin typeface="Arial"/>
                <a:ea typeface="Arial"/>
                <a:cs typeface="Arial"/>
                <a:sym typeface="Arial"/>
              </a:rPr>
              <a:t>Which Queens were responsible for each plantation?</a:t>
            </a:r>
          </a:p>
          <a:p>
            <a:pPr algn="l" marL="539749" indent="-269875" lvl="1">
              <a:lnSpc>
                <a:spcPts val="3499"/>
              </a:lnSpc>
              <a:buAutoNum type="arabicPeriod" startAt="1"/>
            </a:pPr>
            <a:r>
              <a:rPr lang="en-US" sz="2499">
                <a:solidFill>
                  <a:srgbClr val="0DA33B"/>
                </a:solidFill>
                <a:latin typeface="Arial"/>
                <a:ea typeface="Arial"/>
                <a:cs typeface="Arial"/>
                <a:sym typeface="Arial"/>
              </a:rPr>
              <a:t>List two results of each of the plantations.</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early plantations failed? Give three reasons in each case.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b="true" sz="8500" spc="382">
                <a:solidFill>
                  <a:srgbClr val="0DA33B"/>
                </a:solidFill>
                <a:latin typeface="Arial Bold"/>
                <a:ea typeface="Arial Bold"/>
                <a:cs typeface="Arial Bold"/>
                <a:sym typeface="Arial Bold"/>
              </a:rPr>
              <a:t>11.4: THE ULSTER PLANTATION</a:t>
            </a:r>
          </a:p>
        </p:txBody>
      </p:sp>
      <p:sp>
        <p:nvSpPr>
          <p:cNvPr name="TextBox 4" id="4"/>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ea typeface="Daydream"/>
                <a:cs typeface="Daydream"/>
                <a:sym typeface="Daydream"/>
              </a:rPr>
              <a:t>11.4: the ulster plantation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Background to the Ulster Plantation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Ulster was dominated by Gaelic Irish clans, especially the powerful </a:t>
            </a:r>
            <a:r>
              <a:rPr lang="en-US" sz="3000" b="true">
                <a:solidFill>
                  <a:srgbClr val="000000"/>
                </a:solidFill>
                <a:latin typeface="Arial Bold"/>
                <a:ea typeface="Arial Bold"/>
                <a:cs typeface="Arial Bold"/>
                <a:sym typeface="Arial Bold"/>
              </a:rPr>
              <a:t>O’Neills of Tyrone </a:t>
            </a:r>
            <a:r>
              <a:rPr lang="en-US" sz="3000">
                <a:solidFill>
                  <a:srgbClr val="000000"/>
                </a:solidFill>
                <a:latin typeface="Arial"/>
                <a:ea typeface="Arial"/>
                <a:cs typeface="Arial"/>
                <a:sym typeface="Arial"/>
              </a:rPr>
              <a:t>and the </a:t>
            </a:r>
            <a:r>
              <a:rPr lang="en-US" sz="3000" b="true">
                <a:solidFill>
                  <a:srgbClr val="000000"/>
                </a:solidFill>
                <a:latin typeface="Arial Bold"/>
                <a:ea typeface="Arial Bold"/>
                <a:cs typeface="Arial Bold"/>
                <a:sym typeface="Arial Bold"/>
              </a:rPr>
              <a:t>O’Donnells of Donegal</a:t>
            </a:r>
            <a:r>
              <a:rPr lang="en-US" sz="3000">
                <a:solidFill>
                  <a:srgbClr val="000000"/>
                </a:solidFill>
                <a:latin typeface="Arial"/>
                <a:ea typeface="Arial"/>
                <a:cs typeface="Arial"/>
                <a:sym typeface="Arial"/>
              </a:rPr>
              <a:t>. Queen Elizabeth had hoped to control Ulster in two ways; </a:t>
            </a:r>
          </a:p>
          <a:p>
            <a:pPr algn="l" marL="647702" indent="-323851" lvl="1">
              <a:lnSpc>
                <a:spcPts val="4200"/>
              </a:lnSpc>
              <a:buFont typeface="Arial"/>
              <a:buChar char="•"/>
            </a:pPr>
            <a:r>
              <a:rPr lang="en-US" sz="3000">
                <a:solidFill>
                  <a:srgbClr val="000000"/>
                </a:solidFill>
                <a:latin typeface="Arial"/>
                <a:ea typeface="Arial"/>
                <a:cs typeface="Arial"/>
                <a:sym typeface="Arial"/>
              </a:rPr>
              <a:t>By </a:t>
            </a:r>
            <a:r>
              <a:rPr lang="en-US" b="true" sz="3000">
                <a:solidFill>
                  <a:srgbClr val="000000"/>
                </a:solidFill>
                <a:latin typeface="Arial Bold"/>
                <a:ea typeface="Arial Bold"/>
                <a:cs typeface="Arial Bold"/>
                <a:sym typeface="Arial Bold"/>
              </a:rPr>
              <a:t>kidnapping Red Hugh O’Donnell </a:t>
            </a:r>
            <a:r>
              <a:rPr lang="en-US" sz="3000">
                <a:solidFill>
                  <a:srgbClr val="000000"/>
                </a:solidFill>
                <a:latin typeface="Arial"/>
                <a:ea typeface="Arial"/>
                <a:cs typeface="Arial"/>
                <a:sym typeface="Arial"/>
              </a:rPr>
              <a:t>and blackmailing his family to accept English rule.</a:t>
            </a:r>
          </a:p>
          <a:p>
            <a:pPr algn="l" marL="647702" indent="-323851" lvl="1">
              <a:lnSpc>
                <a:spcPts val="4200"/>
              </a:lnSpc>
              <a:buFont typeface="Arial"/>
              <a:buChar char="•"/>
            </a:pPr>
            <a:r>
              <a:rPr lang="en-US" sz="3000">
                <a:solidFill>
                  <a:srgbClr val="000000"/>
                </a:solidFill>
                <a:latin typeface="Arial"/>
                <a:ea typeface="Arial"/>
                <a:cs typeface="Arial"/>
                <a:sym typeface="Arial"/>
              </a:rPr>
              <a:t>By </a:t>
            </a:r>
            <a:r>
              <a:rPr lang="en-US" b="true" sz="3000">
                <a:solidFill>
                  <a:srgbClr val="000000"/>
                </a:solidFill>
                <a:latin typeface="Arial Bold"/>
                <a:ea typeface="Arial Bold"/>
                <a:cs typeface="Arial Bold"/>
                <a:sym typeface="Arial Bold"/>
              </a:rPr>
              <a:t>giving Hugh O’Neill </a:t>
            </a:r>
            <a:r>
              <a:rPr lang="en-US" sz="3000">
                <a:solidFill>
                  <a:srgbClr val="000000"/>
                </a:solidFill>
                <a:latin typeface="Arial"/>
                <a:ea typeface="Arial"/>
                <a:cs typeface="Arial"/>
                <a:sym typeface="Arial"/>
              </a:rPr>
              <a:t>the title of ‘</a:t>
            </a:r>
            <a:r>
              <a:rPr lang="en-US" b="true" sz="3000">
                <a:solidFill>
                  <a:srgbClr val="000000"/>
                </a:solidFill>
                <a:latin typeface="Arial Bold"/>
                <a:ea typeface="Arial Bold"/>
                <a:cs typeface="Arial Bold"/>
                <a:sym typeface="Arial Bold"/>
              </a:rPr>
              <a:t>Earl of Tyrone</a:t>
            </a:r>
            <a:r>
              <a:rPr lang="en-US" sz="3000">
                <a:solidFill>
                  <a:srgbClr val="000000"/>
                </a:solidFill>
                <a:latin typeface="Arial"/>
                <a:ea typeface="Arial"/>
                <a:cs typeface="Arial"/>
                <a:sym typeface="Arial"/>
              </a:rPr>
              <a:t>’ and he had been loyal to her.</a:t>
            </a:r>
          </a:p>
          <a:p>
            <a:pPr algn="l">
              <a:lnSpc>
                <a:spcPts val="4200"/>
              </a:lnSpc>
            </a:pPr>
            <a:r>
              <a:rPr lang="en-US" sz="3000">
                <a:solidFill>
                  <a:srgbClr val="000000"/>
                </a:solidFill>
                <a:latin typeface="Arial"/>
                <a:ea typeface="Arial"/>
                <a:cs typeface="Arial"/>
                <a:sym typeface="Arial"/>
              </a:rPr>
              <a:t>However, Elizabeth’s policy of planting adventurers and sheriffs in Ulster to enforce Protestantism and English customs angered Hugh O’Neill. They turned to the </a:t>
            </a:r>
            <a:r>
              <a:rPr lang="en-US" sz="3000" b="true">
                <a:solidFill>
                  <a:srgbClr val="000000"/>
                </a:solidFill>
                <a:latin typeface="Arial Bold"/>
                <a:ea typeface="Arial Bold"/>
                <a:cs typeface="Arial Bold"/>
                <a:sym typeface="Arial Bold"/>
              </a:rPr>
              <a:t>Catholic King Phillip II of Spain </a:t>
            </a:r>
            <a:r>
              <a:rPr lang="en-US" sz="3000">
                <a:solidFill>
                  <a:srgbClr val="000000"/>
                </a:solidFill>
                <a:latin typeface="Arial"/>
                <a:ea typeface="Arial"/>
                <a:cs typeface="Arial"/>
                <a:sym typeface="Arial"/>
              </a:rPr>
              <a:t>(who had been Queen Mary I’s husband) for help to defend Ulster from Protestantism; Phillip sent no troops but Ulster chiefs rebelled in 1594 regardless.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The Nine Years War (1594-1603)</a:t>
            </a:r>
          </a:p>
        </p:txBody>
      </p:sp>
      <p:sp>
        <p:nvSpPr>
          <p:cNvPr name="TextBox 8" id="8"/>
          <p:cNvSpPr txBox="true"/>
          <p:nvPr/>
        </p:nvSpPr>
        <p:spPr>
          <a:xfrm rot="0">
            <a:off x="1028700" y="2120899"/>
            <a:ext cx="9454587"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Gaelic clans in Ulster fought for </a:t>
            </a:r>
            <a:r>
              <a:rPr lang="en-US" sz="3000" i="true">
                <a:solidFill>
                  <a:srgbClr val="000000"/>
                </a:solidFill>
                <a:latin typeface="Arial Italics"/>
                <a:ea typeface="Arial Italics"/>
                <a:cs typeface="Arial Italics"/>
                <a:sym typeface="Arial Italics"/>
              </a:rPr>
              <a:t>nine years </a:t>
            </a:r>
            <a:r>
              <a:rPr lang="en-US" sz="3000">
                <a:solidFill>
                  <a:srgbClr val="000000"/>
                </a:solidFill>
                <a:latin typeface="Arial"/>
                <a:ea typeface="Arial"/>
                <a:cs typeface="Arial"/>
                <a:sym typeface="Arial"/>
              </a:rPr>
              <a:t>against the spread of English control. Hugh O’Neill gathered 10,000 soldiers of Ireland and Scotland (</a:t>
            </a:r>
            <a:r>
              <a:rPr lang="en-US" sz="3000" b="true">
                <a:solidFill>
                  <a:srgbClr val="000000"/>
                </a:solidFill>
                <a:latin typeface="Arial Bold"/>
                <a:ea typeface="Arial Bold"/>
                <a:cs typeface="Arial Bold"/>
                <a:sym typeface="Arial Bold"/>
              </a:rPr>
              <a:t>gall</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óglaogh</a:t>
            </a:r>
            <a:r>
              <a:rPr lang="en-US" sz="3000">
                <a:solidFill>
                  <a:srgbClr val="000000"/>
                </a:solidFill>
                <a:latin typeface="Arial"/>
                <a:ea typeface="Arial"/>
                <a:cs typeface="Arial"/>
                <a:sym typeface="Arial"/>
              </a:rPr>
              <a:t> or </a:t>
            </a:r>
            <a:r>
              <a:rPr lang="en-US" sz="3000" b="true">
                <a:solidFill>
                  <a:srgbClr val="000000"/>
                </a:solidFill>
                <a:latin typeface="Arial Bold"/>
                <a:ea typeface="Arial Bold"/>
                <a:cs typeface="Arial Bold"/>
                <a:sym typeface="Arial Bold"/>
              </a:rPr>
              <a:t>gallowglasses</a:t>
            </a:r>
            <a:r>
              <a:rPr lang="en-US" sz="3000">
                <a:solidFill>
                  <a:srgbClr val="000000"/>
                </a:solidFill>
                <a:latin typeface="Arial"/>
                <a:ea typeface="Arial"/>
                <a:cs typeface="Arial"/>
                <a:sym typeface="Arial"/>
              </a:rPr>
              <a:t> = foreign soldiers). Hugh O’Neill won several battles, including the </a:t>
            </a:r>
            <a:r>
              <a:rPr lang="en-US" sz="3000" b="true">
                <a:solidFill>
                  <a:srgbClr val="000000"/>
                </a:solidFill>
                <a:latin typeface="Arial Bold"/>
                <a:ea typeface="Arial Bold"/>
                <a:cs typeface="Arial Bold"/>
                <a:sym typeface="Arial Bold"/>
              </a:rPr>
              <a:t>Battle of the Yellow Ford in Armagh</a:t>
            </a:r>
            <a:r>
              <a:rPr lang="en-US" sz="3000">
                <a:solidFill>
                  <a:srgbClr val="000000"/>
                </a:solidFill>
                <a:latin typeface="Arial"/>
                <a:ea typeface="Arial"/>
                <a:cs typeface="Arial"/>
                <a:sym typeface="Arial"/>
              </a:rPr>
              <a:t>, which inspired other Irish clans to rebel as well (2,000 English losses versus 200 Irish). </a:t>
            </a:r>
            <a:r>
              <a:rPr lang="en-US" sz="3000" b="true">
                <a:solidFill>
                  <a:srgbClr val="000000"/>
                </a:solidFill>
                <a:latin typeface="Arial Bold"/>
                <a:ea typeface="Arial Bold"/>
                <a:cs typeface="Arial Bold"/>
                <a:sym typeface="Arial Bold"/>
              </a:rPr>
              <a:t>King Phillip II of Spain </a:t>
            </a:r>
            <a:r>
              <a:rPr lang="en-US" sz="3000">
                <a:solidFill>
                  <a:srgbClr val="000000"/>
                </a:solidFill>
                <a:latin typeface="Arial"/>
                <a:ea typeface="Arial"/>
                <a:cs typeface="Arial"/>
                <a:sym typeface="Arial"/>
              </a:rPr>
              <a:t>changed his mind and sent </a:t>
            </a:r>
            <a:r>
              <a:rPr lang="en-US" sz="3000" b="true">
                <a:solidFill>
                  <a:srgbClr val="000000"/>
                </a:solidFill>
                <a:latin typeface="Arial Bold"/>
                <a:ea typeface="Arial Bold"/>
                <a:cs typeface="Arial Bold"/>
                <a:sym typeface="Arial Bold"/>
              </a:rPr>
              <a:t>4,000</a:t>
            </a:r>
            <a:r>
              <a:rPr lang="en-US" sz="3000">
                <a:solidFill>
                  <a:srgbClr val="000000"/>
                </a:solidFill>
                <a:latin typeface="Arial"/>
                <a:ea typeface="Arial"/>
                <a:cs typeface="Arial"/>
                <a:sym typeface="Arial"/>
              </a:rPr>
              <a:t> troops to </a:t>
            </a:r>
            <a:r>
              <a:rPr lang="en-US" sz="3000" b="true">
                <a:solidFill>
                  <a:srgbClr val="000000"/>
                </a:solidFill>
                <a:latin typeface="Arial Bold"/>
                <a:ea typeface="Arial Bold"/>
                <a:cs typeface="Arial Bold"/>
                <a:sym typeface="Arial Bold"/>
              </a:rPr>
              <a:t>Kinsale</a:t>
            </a:r>
            <a:r>
              <a:rPr lang="en-US" sz="3000">
                <a:solidFill>
                  <a:srgbClr val="000000"/>
                </a:solidFill>
                <a:latin typeface="Arial"/>
                <a:ea typeface="Arial"/>
                <a:cs typeface="Arial"/>
                <a:sym typeface="Arial"/>
              </a:rPr>
              <a:t>, Co. Cork but were captured by the English. O’Neill and O’Donnell tried to help but were defeated at the </a:t>
            </a:r>
            <a:r>
              <a:rPr lang="en-US" sz="3000" b="true">
                <a:solidFill>
                  <a:srgbClr val="000000"/>
                </a:solidFill>
                <a:latin typeface="Arial Bold"/>
                <a:ea typeface="Arial Bold"/>
                <a:cs typeface="Arial Bold"/>
                <a:sym typeface="Arial Bold"/>
              </a:rPr>
              <a:t>Battle of Kinsale</a:t>
            </a:r>
            <a:r>
              <a:rPr lang="en-US" sz="3000">
                <a:solidFill>
                  <a:srgbClr val="000000"/>
                </a:solidFill>
                <a:latin typeface="Arial"/>
                <a:ea typeface="Arial"/>
                <a:cs typeface="Arial"/>
                <a:sym typeface="Arial"/>
              </a:rPr>
              <a:t> by the the 20,000 British troops led by Lord Mountjoy.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Freeform 10" id="10"/>
          <p:cNvSpPr/>
          <p:nvPr/>
        </p:nvSpPr>
        <p:spPr>
          <a:xfrm flipH="false" flipV="false" rot="0">
            <a:off x="10645212" y="2143266"/>
            <a:ext cx="6132123" cy="7527926"/>
          </a:xfrm>
          <a:custGeom>
            <a:avLst/>
            <a:gdLst/>
            <a:ahLst/>
            <a:cxnLst/>
            <a:rect r="r" b="b" t="t" l="l"/>
            <a:pathLst>
              <a:path h="7527926" w="6132123">
                <a:moveTo>
                  <a:pt x="0" y="0"/>
                </a:moveTo>
                <a:lnTo>
                  <a:pt x="6132123" y="0"/>
                </a:lnTo>
                <a:lnTo>
                  <a:pt x="6132123" y="7527925"/>
                </a:lnTo>
                <a:lnTo>
                  <a:pt x="0" y="7527925"/>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Treaty of Mellifont (1603)</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To end the war, the Ulster Gaelic clans and the English Crown signed the </a:t>
            </a:r>
            <a:r>
              <a:rPr lang="en-US" sz="3000" b="true">
                <a:solidFill>
                  <a:srgbClr val="000000"/>
                </a:solidFill>
                <a:latin typeface="Arial Bold"/>
                <a:ea typeface="Arial Bold"/>
                <a:cs typeface="Arial Bold"/>
                <a:sym typeface="Arial Bold"/>
              </a:rPr>
              <a:t>Treaty of Mellifont</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This did not stop the English trying to gain control of Ulster as the terms dictated: </a:t>
            </a:r>
          </a:p>
          <a:p>
            <a:pPr algn="l" marL="647702" indent="-323851" lvl="1">
              <a:lnSpc>
                <a:spcPts val="4200"/>
              </a:lnSpc>
              <a:buFont typeface="Arial"/>
              <a:buChar char="•"/>
            </a:pPr>
            <a:r>
              <a:rPr lang="en-US" sz="3000">
                <a:solidFill>
                  <a:srgbClr val="000000"/>
                </a:solidFill>
                <a:latin typeface="Arial"/>
                <a:ea typeface="Arial"/>
                <a:cs typeface="Arial"/>
                <a:sym typeface="Arial"/>
              </a:rPr>
              <a:t>Accept English rule on their land</a:t>
            </a:r>
          </a:p>
          <a:p>
            <a:pPr algn="l" marL="647702" indent="-323851" lvl="1">
              <a:lnSpc>
                <a:spcPts val="4200"/>
              </a:lnSpc>
              <a:buFont typeface="Arial"/>
              <a:buChar char="•"/>
            </a:pPr>
            <a:r>
              <a:rPr lang="en-US" sz="3000">
                <a:solidFill>
                  <a:srgbClr val="000000"/>
                </a:solidFill>
                <a:latin typeface="Arial"/>
                <a:ea typeface="Arial"/>
                <a:cs typeface="Arial"/>
                <a:sym typeface="Arial"/>
              </a:rPr>
              <a:t>Accept English sheriffs and judges in Ulster</a:t>
            </a:r>
          </a:p>
          <a:p>
            <a:pPr algn="l" marL="647702" indent="-323851" lvl="1">
              <a:lnSpc>
                <a:spcPts val="4200"/>
              </a:lnSpc>
              <a:buFont typeface="Arial"/>
              <a:buChar char="•"/>
            </a:pPr>
            <a:r>
              <a:rPr lang="en-US" sz="3000">
                <a:solidFill>
                  <a:srgbClr val="000000"/>
                </a:solidFill>
                <a:latin typeface="Arial"/>
                <a:ea typeface="Arial"/>
                <a:cs typeface="Arial"/>
                <a:sym typeface="Arial"/>
              </a:rPr>
              <a:t>Abandon Irish language and traditions</a:t>
            </a:r>
          </a:p>
          <a:p>
            <a:pPr algn="l" marL="647702" indent="-323851" lvl="1">
              <a:lnSpc>
                <a:spcPts val="4200"/>
              </a:lnSpc>
              <a:buFont typeface="Arial"/>
              <a:buChar char="•"/>
            </a:pPr>
            <a:r>
              <a:rPr lang="en-US" sz="3000">
                <a:solidFill>
                  <a:srgbClr val="000000"/>
                </a:solidFill>
                <a:latin typeface="Arial"/>
                <a:ea typeface="Arial"/>
                <a:cs typeface="Arial"/>
                <a:sym typeface="Arial"/>
              </a:rPr>
              <a:t>No more rebellion</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33425"/>
            <a:ext cx="10027363"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The Flight of the Earls</a:t>
            </a:r>
          </a:p>
        </p:txBody>
      </p:sp>
      <p:sp>
        <p:nvSpPr>
          <p:cNvPr name="TextBox 8" id="8"/>
          <p:cNvSpPr txBox="true"/>
          <p:nvPr/>
        </p:nvSpPr>
        <p:spPr>
          <a:xfrm rot="0">
            <a:off x="1028700" y="2120899"/>
            <a:ext cx="9682366"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Irish Lords were shunned by their people for selling out and for the suffering and starvation during the 9 years war. </a:t>
            </a:r>
            <a:r>
              <a:rPr lang="en-US" sz="3000">
                <a:solidFill>
                  <a:srgbClr val="000000"/>
                </a:solidFill>
                <a:latin typeface="Arial"/>
                <a:ea typeface="Arial"/>
                <a:cs typeface="Arial"/>
                <a:sym typeface="Arial"/>
              </a:rPr>
              <a:t>With no support at home, O’Neill and almost 100 Ulster Irish chiefs fled the country in an event known as </a:t>
            </a:r>
            <a:r>
              <a:rPr lang="en-US" b="true" sz="3000">
                <a:solidFill>
                  <a:srgbClr val="000000"/>
                </a:solidFill>
                <a:latin typeface="Arial Bold"/>
                <a:ea typeface="Arial Bold"/>
                <a:cs typeface="Arial Bold"/>
                <a:sym typeface="Arial Bold"/>
              </a:rPr>
              <a:t>the Flight of Earls</a:t>
            </a:r>
            <a:r>
              <a:rPr lang="en-US" sz="3000">
                <a:solidFill>
                  <a:srgbClr val="000000"/>
                </a:solidFill>
                <a:latin typeface="Arial"/>
                <a:ea typeface="Arial"/>
                <a:cs typeface="Arial"/>
                <a:sym typeface="Arial"/>
              </a:rPr>
              <a:t>. They went to Spain and Italy. They had hoped to return with troops but without them, there was no organised resistance to English rule in Ulster. Hugh O’Neill lived out his life as a guest of the Pope.</a:t>
            </a:r>
          </a:p>
          <a:p>
            <a:pPr algn="just">
              <a:lnSpc>
                <a:spcPts val="4200"/>
              </a:lnSpc>
            </a:pPr>
          </a:p>
          <a:p>
            <a:pPr algn="just">
              <a:lnSpc>
                <a:spcPts val="4200"/>
              </a:lnSpc>
            </a:pPr>
            <a:r>
              <a:rPr lang="en-US" sz="3000">
                <a:solidFill>
                  <a:srgbClr val="000000"/>
                </a:solidFill>
                <a:latin typeface="Arial"/>
                <a:ea typeface="Arial"/>
                <a:cs typeface="Arial"/>
                <a:sym typeface="Arial"/>
              </a:rPr>
              <a:t>James I was responsible for the organisation of the Ulster Plantation, having already – and successfully – planted Scotland in a similar manner.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Freeform 10" id="10"/>
          <p:cNvSpPr/>
          <p:nvPr/>
        </p:nvSpPr>
        <p:spPr>
          <a:xfrm flipH="false" flipV="false" rot="0">
            <a:off x="11034916" y="0"/>
            <a:ext cx="5904344" cy="9725311"/>
          </a:xfrm>
          <a:custGeom>
            <a:avLst/>
            <a:gdLst/>
            <a:ahLst/>
            <a:cxnLst/>
            <a:rect r="r" b="b" t="t" l="l"/>
            <a:pathLst>
              <a:path h="9725311" w="5904344">
                <a:moveTo>
                  <a:pt x="0" y="0"/>
                </a:moveTo>
                <a:lnTo>
                  <a:pt x="5904344" y="0"/>
                </a:lnTo>
                <a:lnTo>
                  <a:pt x="5904344" y="9725311"/>
                </a:lnTo>
                <a:lnTo>
                  <a:pt x="0" y="972531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Ulster Plantation</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Ulster Plantation began in 1609.</a:t>
            </a:r>
          </a:p>
          <a:p>
            <a:pPr algn="l" marL="647702" indent="-323851" lvl="1">
              <a:lnSpc>
                <a:spcPts val="4200"/>
              </a:lnSpc>
              <a:buFont typeface="Arial"/>
              <a:buChar char="•"/>
            </a:pPr>
            <a:r>
              <a:rPr lang="en-US" sz="3000">
                <a:solidFill>
                  <a:srgbClr val="000000"/>
                </a:solidFill>
                <a:latin typeface="Arial"/>
                <a:ea typeface="Arial"/>
                <a:cs typeface="Arial"/>
                <a:sym typeface="Arial"/>
              </a:rPr>
              <a:t>Its area covered six counties; </a:t>
            </a:r>
            <a:r>
              <a:rPr lang="en-US" b="true" sz="3000">
                <a:solidFill>
                  <a:srgbClr val="000000"/>
                </a:solidFill>
                <a:latin typeface="Arial Bold"/>
                <a:ea typeface="Arial Bold"/>
                <a:cs typeface="Arial Bold"/>
                <a:sym typeface="Arial Bold"/>
              </a:rPr>
              <a:t>Donegal</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Derry</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Tyrone</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Armagh</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Fermanagh</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Cavan</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land was divided into smaller estates than in Munster; none were bigger than 2,000 acres.</a:t>
            </a:r>
          </a:p>
          <a:p>
            <a:pPr algn="l" marL="647702" indent="-323851" lvl="1">
              <a:lnSpc>
                <a:spcPts val="4200"/>
              </a:lnSpc>
              <a:buFont typeface="Arial"/>
              <a:buChar char="•"/>
            </a:pPr>
            <a:r>
              <a:rPr lang="en-US" sz="3000">
                <a:solidFill>
                  <a:srgbClr val="000000"/>
                </a:solidFill>
                <a:latin typeface="Arial"/>
                <a:ea typeface="Arial"/>
                <a:cs typeface="Arial"/>
                <a:sym typeface="Arial"/>
              </a:rPr>
              <a:t>The rules for the planters were more strict than on any of the other plantations.</a:t>
            </a:r>
          </a:p>
          <a:p>
            <a:pPr algn="l" marL="647702" indent="-323851" lvl="1">
              <a:lnSpc>
                <a:spcPts val="4200"/>
              </a:lnSpc>
              <a:buFont typeface="Arial"/>
              <a:buChar char="•"/>
            </a:pPr>
            <a:r>
              <a:rPr lang="en-US" sz="3000">
                <a:solidFill>
                  <a:srgbClr val="000000"/>
                </a:solidFill>
                <a:latin typeface="Arial"/>
                <a:ea typeface="Arial"/>
                <a:cs typeface="Arial"/>
                <a:sym typeface="Arial"/>
              </a:rPr>
              <a:t>Estates were given to three different types of planters: </a:t>
            </a:r>
            <a:r>
              <a:rPr lang="en-US" b="true" sz="3000">
                <a:solidFill>
                  <a:srgbClr val="000000"/>
                </a:solidFill>
                <a:latin typeface="Arial Bold"/>
                <a:ea typeface="Arial Bold"/>
                <a:cs typeface="Arial Bold"/>
                <a:sym typeface="Arial Bold"/>
              </a:rPr>
              <a:t>undertakers</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servitors</a:t>
            </a:r>
            <a:r>
              <a:rPr lang="en-US" sz="3000">
                <a:solidFill>
                  <a:srgbClr val="000000"/>
                </a:solidFill>
                <a:latin typeface="Arial"/>
                <a:ea typeface="Arial"/>
                <a:cs typeface="Arial"/>
                <a:sym typeface="Arial"/>
              </a:rPr>
              <a:t>, and </a:t>
            </a:r>
            <a:r>
              <a:rPr lang="en-US" b="true" sz="3000">
                <a:solidFill>
                  <a:srgbClr val="000000"/>
                </a:solidFill>
                <a:latin typeface="Arial Bold"/>
                <a:ea typeface="Arial Bold"/>
                <a:cs typeface="Arial Bold"/>
                <a:sym typeface="Arial Bold"/>
              </a:rPr>
              <a:t>loyal Irish</a:t>
            </a: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King James reserved the entire county of Derry for London craft guilds, renaming it </a:t>
            </a:r>
            <a:r>
              <a:rPr lang="en-US" sz="3000" b="true">
                <a:solidFill>
                  <a:srgbClr val="000000"/>
                </a:solidFill>
                <a:latin typeface="Arial Bold"/>
                <a:ea typeface="Arial Bold"/>
                <a:cs typeface="Arial Bold"/>
                <a:sym typeface="Arial Bold"/>
              </a:rPr>
              <a:t>Londonderry</a:t>
            </a:r>
            <a:r>
              <a:rPr lang="en-US" sz="3000">
                <a:solidFill>
                  <a:srgbClr val="000000"/>
                </a:solidFill>
                <a:latin typeface="Arial"/>
                <a:ea typeface="Arial"/>
                <a:cs typeface="Arial"/>
                <a:sym typeface="Arial"/>
              </a:rPr>
              <a:t> and each section was given a </a:t>
            </a:r>
            <a:r>
              <a:rPr lang="en-US" sz="3000" b="true">
                <a:solidFill>
                  <a:srgbClr val="000000"/>
                </a:solidFill>
                <a:latin typeface="Arial Bold"/>
                <a:ea typeface="Arial Bold"/>
                <a:cs typeface="Arial Bold"/>
                <a:sym typeface="Arial Bold"/>
              </a:rPr>
              <a:t>guild</a:t>
            </a:r>
            <a:r>
              <a:rPr lang="en-US" sz="3000">
                <a:solidFill>
                  <a:srgbClr val="000000"/>
                </a:solidFill>
                <a:latin typeface="Arial"/>
                <a:ea typeface="Arial"/>
                <a:cs typeface="Arial"/>
                <a:sym typeface="Arial"/>
              </a:rPr>
              <a:t>. They build two very large towns, </a:t>
            </a:r>
            <a:r>
              <a:rPr lang="en-US" sz="3000" i="true">
                <a:solidFill>
                  <a:srgbClr val="000000"/>
                </a:solidFill>
                <a:latin typeface="Arial Italics"/>
                <a:ea typeface="Arial Italics"/>
                <a:cs typeface="Arial Italics"/>
                <a:sym typeface="Arial Italics"/>
              </a:rPr>
              <a:t>Derry</a:t>
            </a:r>
            <a:r>
              <a:rPr lang="en-US" sz="3000">
                <a:solidFill>
                  <a:srgbClr val="000000"/>
                </a:solidFill>
                <a:latin typeface="Arial"/>
                <a:ea typeface="Arial"/>
                <a:cs typeface="Arial"/>
                <a:sym typeface="Arial"/>
              </a:rPr>
              <a:t> and </a:t>
            </a:r>
            <a:r>
              <a:rPr lang="en-US" sz="3000" i="true">
                <a:solidFill>
                  <a:srgbClr val="000000"/>
                </a:solidFill>
                <a:latin typeface="Arial Italics"/>
                <a:ea typeface="Arial Italics"/>
                <a:cs typeface="Arial Italics"/>
                <a:sym typeface="Arial Italics"/>
              </a:rPr>
              <a:t>Coleraine</a:t>
            </a:r>
            <a:r>
              <a:rPr lang="en-US" sz="3000">
                <a:solidFill>
                  <a:srgbClr val="000000"/>
                </a:solidFill>
                <a:latin typeface="Arial"/>
                <a:ea typeface="Arial"/>
                <a:cs typeface="Arial"/>
                <a:sym typeface="Arial"/>
              </a:rPr>
              <a:t>. The Gaelic Irish had to live outside Derry’s town walls in a boggy area known to this day as the </a:t>
            </a:r>
            <a:r>
              <a:rPr lang="en-US" sz="3000" b="true">
                <a:solidFill>
                  <a:srgbClr val="000000"/>
                </a:solidFill>
                <a:latin typeface="Arial Bold"/>
                <a:ea typeface="Arial Bold"/>
                <a:cs typeface="Arial Bold"/>
                <a:sym typeface="Arial Bold"/>
              </a:rPr>
              <a:t>Bogside</a:t>
            </a:r>
            <a:r>
              <a:rPr lang="en-US" sz="3000">
                <a:solidFill>
                  <a:srgbClr val="000000"/>
                </a:solidFill>
                <a:latin typeface="Arial"/>
                <a:ea typeface="Arial"/>
                <a:cs typeface="Arial"/>
                <a:sym typeface="Arial"/>
              </a:rPr>
              <a:t> (very important when we study </a:t>
            </a:r>
            <a:r>
              <a:rPr lang="en-US" sz="3000" i="true">
                <a:solidFill>
                  <a:srgbClr val="000000"/>
                </a:solidFill>
                <a:latin typeface="Arial Italics"/>
                <a:ea typeface="Arial Italics"/>
                <a:cs typeface="Arial Italics"/>
                <a:sym typeface="Arial Italics"/>
              </a:rPr>
              <a:t>the</a:t>
            </a:r>
            <a:r>
              <a:rPr lang="en-US" sz="3000">
                <a:solidFill>
                  <a:srgbClr val="000000"/>
                </a:solidFill>
                <a:latin typeface="Arial"/>
                <a:ea typeface="Arial"/>
                <a:cs typeface="Arial"/>
                <a:sym typeface="Arial"/>
              </a:rPr>
              <a:t> </a:t>
            </a:r>
            <a:r>
              <a:rPr lang="en-US" sz="3000" i="true">
                <a:solidFill>
                  <a:srgbClr val="000000"/>
                </a:solidFill>
                <a:latin typeface="Arial Italics"/>
                <a:ea typeface="Arial Italics"/>
                <a:cs typeface="Arial Italics"/>
                <a:sym typeface="Arial Italics"/>
              </a:rPr>
              <a:t>Troubles</a:t>
            </a:r>
            <a:r>
              <a:rPr lang="en-US" sz="30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8" id="8"/>
          <p:cNvGrpSpPr/>
          <p:nvPr/>
        </p:nvGrpSpPr>
        <p:grpSpPr>
          <a:xfrm rot="0">
            <a:off x="2747555" y="-66183"/>
            <a:ext cx="12792890" cy="9838833"/>
            <a:chOff x="0" y="0"/>
            <a:chExt cx="17057186" cy="13118444"/>
          </a:xfrm>
        </p:grpSpPr>
        <p:sp>
          <p:nvSpPr>
            <p:cNvPr name="Freeform 9" id="9"/>
            <p:cNvSpPr/>
            <p:nvPr/>
          </p:nvSpPr>
          <p:spPr>
            <a:xfrm flipH="false" flipV="false" rot="0">
              <a:off x="6360695" y="0"/>
              <a:ext cx="10696491" cy="11222735"/>
            </a:xfrm>
            <a:custGeom>
              <a:avLst/>
              <a:gdLst/>
              <a:ahLst/>
              <a:cxnLst/>
              <a:rect r="r" b="b" t="t" l="l"/>
              <a:pathLst>
                <a:path h="11222735" w="10696491">
                  <a:moveTo>
                    <a:pt x="0" y="0"/>
                  </a:moveTo>
                  <a:lnTo>
                    <a:pt x="10696491" y="0"/>
                  </a:lnTo>
                  <a:lnTo>
                    <a:pt x="10696491" y="11222735"/>
                  </a:lnTo>
                  <a:lnTo>
                    <a:pt x="0" y="11222735"/>
                  </a:lnTo>
                  <a:lnTo>
                    <a:pt x="0" y="0"/>
                  </a:lnTo>
                  <a:close/>
                </a:path>
              </a:pathLst>
            </a:custGeom>
            <a:blipFill>
              <a:blip r:embed="rId2"/>
              <a:stretch>
                <a:fillRect l="0" t="0" r="0" b="0"/>
              </a:stretch>
            </a:blipFill>
          </p:spPr>
        </p:sp>
        <p:sp>
          <p:nvSpPr>
            <p:cNvPr name="Freeform 10" id="10"/>
            <p:cNvSpPr/>
            <p:nvPr/>
          </p:nvSpPr>
          <p:spPr>
            <a:xfrm flipH="false" flipV="false" rot="0">
              <a:off x="0" y="6484988"/>
              <a:ext cx="10055956" cy="6633456"/>
            </a:xfrm>
            <a:custGeom>
              <a:avLst/>
              <a:gdLst/>
              <a:ahLst/>
              <a:cxnLst/>
              <a:rect r="r" b="b" t="t" l="l"/>
              <a:pathLst>
                <a:path h="6633456" w="10055956">
                  <a:moveTo>
                    <a:pt x="0" y="0"/>
                  </a:moveTo>
                  <a:lnTo>
                    <a:pt x="10055956" y="0"/>
                  </a:lnTo>
                  <a:lnTo>
                    <a:pt x="10055956" y="6633456"/>
                  </a:lnTo>
                  <a:lnTo>
                    <a:pt x="0" y="6633456"/>
                  </a:lnTo>
                  <a:lnTo>
                    <a:pt x="0" y="0"/>
                  </a:lnTo>
                  <a:close/>
                </a:path>
              </a:pathLst>
            </a:custGeom>
            <a:blipFill>
              <a:blip r:embed="rId3"/>
              <a:stretch>
                <a:fillRect l="0" t="0" r="0" b="0"/>
              </a:stretch>
            </a:blipFill>
          </p:spPr>
        </p:sp>
      </p:gr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The Plantations </a:t>
            </a:r>
            <a:r>
              <a:rPr lang="en-US" sz="3000">
                <a:solidFill>
                  <a:srgbClr val="000000"/>
                </a:solidFill>
                <a:latin typeface="Arial"/>
                <a:ea typeface="Arial"/>
                <a:cs typeface="Arial"/>
                <a:sym typeface="Arial"/>
              </a:rPr>
              <a:t>is the name given to the period of Irish history when, in the sixteenth and seventeenth centuries, I</a:t>
            </a:r>
            <a:r>
              <a:rPr lang="en-US" sz="3000" u="sng">
                <a:solidFill>
                  <a:srgbClr val="000000"/>
                </a:solidFill>
                <a:latin typeface="Arial"/>
                <a:ea typeface="Arial"/>
                <a:cs typeface="Arial"/>
                <a:sym typeface="Arial"/>
              </a:rPr>
              <a:t>rish land was confiscated by the English Crown and then colonised by British settlers</a:t>
            </a:r>
            <a:r>
              <a:rPr lang="en-US" sz="3000">
                <a:solidFill>
                  <a:srgbClr val="000000"/>
                </a:solidFill>
                <a:latin typeface="Arial"/>
                <a:ea typeface="Arial"/>
                <a:cs typeface="Arial"/>
                <a:sym typeface="Arial"/>
              </a:rPr>
              <a:t>. The Plantation set in motion major changes to Ireland and also influence identity on the island in a lasting way. The roots of many recent events in Irish history date from this period.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07553" y="2121503"/>
          <a:ext cx="15609955" cy="7429500"/>
        </p:xfrm>
        <a:graphic>
          <a:graphicData uri="http://schemas.openxmlformats.org/drawingml/2006/table">
            <a:tbl>
              <a:tblPr/>
              <a:tblGrid>
                <a:gridCol w="3121991"/>
                <a:gridCol w="3121991"/>
                <a:gridCol w="3121991"/>
                <a:gridCol w="3121991"/>
                <a:gridCol w="3121991"/>
              </a:tblGrid>
              <a:tr h="794650">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Types of planter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Overall % of land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Acres received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Paid King James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Terms and Conditions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2565858">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Undertakers</a:t>
                      </a:r>
                      <a:r>
                        <a:rPr lang="en-US" sz="2000">
                          <a:solidFill>
                            <a:srgbClr val="000000"/>
                          </a:solidFill>
                          <a:latin typeface="Arial"/>
                          <a:ea typeface="Arial"/>
                          <a:cs typeface="Arial"/>
                          <a:sym typeface="Arial"/>
                        </a:rPr>
                        <a:t> (English or Scottish men who agreed to do as they were told with the land given to them)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73%</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2,000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£5 per 1,000 acres every year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They built castles or stone houses with a bawn (courtyard) around them. </a:t>
                      </a:r>
                      <a:r>
                        <a:rPr lang="en-US" sz="2000">
                          <a:solidFill>
                            <a:srgbClr val="000000"/>
                          </a:solidFill>
                          <a:latin typeface="Arial"/>
                          <a:ea typeface="Arial"/>
                          <a:cs typeface="Arial"/>
                          <a:sym typeface="Arial"/>
                        </a:rPr>
                        <a:t>They could only have English or Scottish tenants.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2211617">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Servitors </a:t>
                      </a:r>
                      <a:r>
                        <a:rPr lang="en-US" sz="2000">
                          <a:solidFill>
                            <a:srgbClr val="000000"/>
                          </a:solidFill>
                          <a:latin typeface="Arial"/>
                          <a:ea typeface="Arial"/>
                          <a:cs typeface="Arial"/>
                          <a:sym typeface="Arial"/>
                        </a:rPr>
                        <a:t>(English or Scottish soldiers who had fought for the Crown).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13%</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1,000-1,500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£8 per 1,000 every year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They also built castles or stone houses. </a:t>
                      </a:r>
                      <a:r>
                        <a:rPr lang="en-US" sz="2000">
                          <a:solidFill>
                            <a:srgbClr val="000000"/>
                          </a:solidFill>
                          <a:latin typeface="Arial"/>
                          <a:ea typeface="Arial"/>
                          <a:cs typeface="Arial"/>
                          <a:sym typeface="Arial"/>
                        </a:rPr>
                        <a:t>They could have Irish tenants but they had to have strict control over them.</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857375">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Loyal Irish </a:t>
                      </a:r>
                      <a:r>
                        <a:rPr lang="en-US" sz="2000">
                          <a:solidFill>
                            <a:srgbClr val="000000"/>
                          </a:solidFill>
                          <a:latin typeface="Arial"/>
                          <a:ea typeface="Arial"/>
                          <a:cs typeface="Arial"/>
                          <a:sym typeface="Arial"/>
                        </a:rPr>
                        <a:t>(native Irish who had stayed loyal to the English during the Nine Years War)</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14%</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1,000 acres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b="true">
                          <a:solidFill>
                            <a:srgbClr val="000000"/>
                          </a:solidFill>
                          <a:latin typeface="Arial Bold"/>
                          <a:ea typeface="Arial Bold"/>
                          <a:cs typeface="Arial Bold"/>
                          <a:sym typeface="Arial Bold"/>
                        </a:rPr>
                        <a:t>£10 per 1,000 every year </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l">
                        <a:lnSpc>
                          <a:spcPts val="2800"/>
                        </a:lnSpc>
                        <a:defRPr/>
                      </a:pPr>
                      <a:r>
                        <a:rPr lang="en-US" sz="2000">
                          <a:solidFill>
                            <a:srgbClr val="000000"/>
                          </a:solidFill>
                          <a:latin typeface="Arial"/>
                          <a:ea typeface="Arial"/>
                          <a:cs typeface="Arial"/>
                          <a:sym typeface="Arial"/>
                        </a:rPr>
                        <a:t>They could rent land to Irish tenants. </a:t>
                      </a:r>
                      <a:r>
                        <a:rPr lang="en-US" sz="2000">
                          <a:solidFill>
                            <a:srgbClr val="000000"/>
                          </a:solidFill>
                          <a:latin typeface="Arial"/>
                          <a:ea typeface="Arial"/>
                          <a:cs typeface="Arial"/>
                          <a:sym typeface="Arial"/>
                        </a:rPr>
                        <a:t>Servitors kept an eye on them for the Crown.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07553" y="591154"/>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Types of Planters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The results of the Ulster Plantation</a:t>
            </a:r>
          </a:p>
        </p:txBody>
      </p:sp>
      <p:sp>
        <p:nvSpPr>
          <p:cNvPr name="TextBox 8" id="8"/>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Ulster Plantation was more successful than both the Laois-Offaly and Munster Plantations.</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large number of planters </a:t>
            </a:r>
            <a:r>
              <a:rPr lang="en-US" sz="2500">
                <a:solidFill>
                  <a:srgbClr val="000000"/>
                </a:solidFill>
                <a:latin typeface="Arial"/>
                <a:ea typeface="Arial"/>
                <a:cs typeface="Arial"/>
                <a:sym typeface="Arial"/>
              </a:rPr>
              <a:t>arrived in a short space of time; 40,000 of Ulster’s one million population were Scots.</a:t>
            </a:r>
          </a:p>
          <a:p>
            <a:pPr algn="l" marL="539754" indent="-269877" lvl="1">
              <a:lnSpc>
                <a:spcPts val="3500"/>
              </a:lnSpc>
              <a:buFont typeface="Arial"/>
              <a:buChar char="•"/>
            </a:pPr>
            <a:r>
              <a:rPr lang="en-US" sz="2500">
                <a:solidFill>
                  <a:srgbClr val="000000"/>
                </a:solidFill>
                <a:latin typeface="Arial"/>
                <a:ea typeface="Arial"/>
                <a:cs typeface="Arial"/>
                <a:sym typeface="Arial"/>
              </a:rPr>
              <a:t>Due to the high number of settlers, Ulster became the plantation most </a:t>
            </a:r>
            <a:r>
              <a:rPr lang="en-US" b="true" sz="2500">
                <a:solidFill>
                  <a:srgbClr val="000000"/>
                </a:solidFill>
                <a:latin typeface="Arial Bold"/>
                <a:ea typeface="Arial Bold"/>
                <a:cs typeface="Arial Bold"/>
                <a:sym typeface="Arial Bold"/>
              </a:rPr>
              <a:t>loyal to the Crown</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sz="2500">
                <a:solidFill>
                  <a:srgbClr val="000000"/>
                </a:solidFill>
                <a:latin typeface="Arial"/>
                <a:ea typeface="Arial"/>
                <a:cs typeface="Arial"/>
                <a:sym typeface="Arial"/>
              </a:rPr>
              <a:t>The Protestant religion increased – </a:t>
            </a:r>
            <a:r>
              <a:rPr lang="en-US" b="true" sz="2500">
                <a:solidFill>
                  <a:srgbClr val="000000"/>
                </a:solidFill>
                <a:latin typeface="Arial Bold"/>
                <a:ea typeface="Arial Bold"/>
                <a:cs typeface="Arial Bold"/>
                <a:sym typeface="Arial Bold"/>
              </a:rPr>
              <a:t>new religious division within Ulster’s population</a:t>
            </a:r>
            <a:r>
              <a:rPr lang="en-US" sz="2500">
                <a:solidFill>
                  <a:srgbClr val="000000"/>
                </a:solidFill>
                <a:latin typeface="Arial"/>
                <a:ea typeface="Arial"/>
                <a:cs typeface="Arial"/>
                <a:sym typeface="Arial"/>
              </a:rPr>
              <a:t> followed the very same lines as the division between coloniser and colonised that we learned in the Age of Exploration and Conquest. </a:t>
            </a:r>
          </a:p>
          <a:p>
            <a:pPr algn="l" marL="539754" indent="-269877" lvl="1">
              <a:lnSpc>
                <a:spcPts val="3500"/>
              </a:lnSpc>
              <a:buFont typeface="Arial"/>
              <a:buChar char="•"/>
            </a:pPr>
            <a:r>
              <a:rPr lang="en-US" sz="2500">
                <a:solidFill>
                  <a:srgbClr val="000000"/>
                </a:solidFill>
                <a:latin typeface="Arial"/>
                <a:ea typeface="Arial"/>
                <a:cs typeface="Arial"/>
                <a:sym typeface="Arial"/>
              </a:rPr>
              <a:t>The Gaelic Irish were driven off the land they had always held. Tensions between the Catholic natives and the Protestant settlers deepened into hatred and violence from 1609 to the present day.</a:t>
            </a:r>
          </a:p>
          <a:p>
            <a:pPr algn="l" marL="539754" indent="-269877" lvl="1">
              <a:lnSpc>
                <a:spcPts val="3500"/>
              </a:lnSpc>
              <a:buFont typeface="Arial"/>
              <a:buChar char="•"/>
            </a:pPr>
            <a:r>
              <a:rPr lang="en-US" sz="2500">
                <a:solidFill>
                  <a:srgbClr val="000000"/>
                </a:solidFill>
                <a:latin typeface="Arial"/>
                <a:ea typeface="Arial"/>
                <a:cs typeface="Arial"/>
                <a:sym typeface="Arial"/>
              </a:rPr>
              <a:t>Over 20 new towns were founded during the Ulster Plantation and were well planned out.</a:t>
            </a:r>
          </a:p>
          <a:p>
            <a:pPr algn="l" marL="539754" indent="-269877" lvl="1">
              <a:lnSpc>
                <a:spcPts val="3500"/>
              </a:lnSpc>
              <a:buFont typeface="Arial"/>
              <a:buChar char="•"/>
            </a:pPr>
            <a:r>
              <a:rPr lang="en-US" sz="2500">
                <a:solidFill>
                  <a:srgbClr val="000000"/>
                </a:solidFill>
                <a:latin typeface="Arial"/>
                <a:ea typeface="Arial"/>
                <a:cs typeface="Arial"/>
                <a:sym typeface="Arial"/>
              </a:rPr>
              <a:t>Markets were also organised to sell produce.</a:t>
            </a:r>
          </a:p>
          <a:p>
            <a:pPr algn="l" marL="539754" indent="-269877" lvl="1">
              <a:lnSpc>
                <a:spcPts val="3500"/>
              </a:lnSpc>
              <a:buFont typeface="Arial"/>
              <a:buChar char="•"/>
            </a:pPr>
            <a:r>
              <a:rPr lang="en-US" sz="2500">
                <a:solidFill>
                  <a:srgbClr val="000000"/>
                </a:solidFill>
                <a:latin typeface="Arial"/>
                <a:ea typeface="Arial"/>
                <a:cs typeface="Arial"/>
                <a:sym typeface="Arial"/>
              </a:rPr>
              <a:t>English-style houses and stone castles were built on the estates. </a:t>
            </a:r>
          </a:p>
          <a:p>
            <a:pPr algn="l" marL="539754" indent="-269877" lvl="1">
              <a:lnSpc>
                <a:spcPts val="3500"/>
              </a:lnSpc>
              <a:buFont typeface="Arial"/>
              <a:buChar char="•"/>
            </a:pPr>
            <a:r>
              <a:rPr lang="en-US" sz="2500">
                <a:solidFill>
                  <a:srgbClr val="000000"/>
                </a:solidFill>
                <a:latin typeface="Arial"/>
                <a:ea typeface="Arial"/>
                <a:cs typeface="Arial"/>
                <a:sym typeface="Arial"/>
              </a:rPr>
              <a:t>New farming methods were introduced. Crops were favoured over cattle farming. </a:t>
            </a:r>
          </a:p>
          <a:p>
            <a:pPr algn="l" marL="539754" indent="-269877" lvl="1">
              <a:lnSpc>
                <a:spcPts val="3500"/>
              </a:lnSpc>
              <a:buFont typeface="Arial"/>
              <a:buChar char="•"/>
            </a:pPr>
            <a:r>
              <a:rPr lang="en-US" sz="2500">
                <a:solidFill>
                  <a:srgbClr val="000000"/>
                </a:solidFill>
                <a:latin typeface="Arial"/>
                <a:ea typeface="Arial"/>
                <a:cs typeface="Arial"/>
                <a:sym typeface="Arial"/>
              </a:rPr>
              <a:t>While results were mixed, it is clear that the Ulster Plantation was very effective.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453983" y="0"/>
            <a:ext cx="11380035" cy="9725311"/>
          </a:xfrm>
          <a:custGeom>
            <a:avLst/>
            <a:gdLst/>
            <a:ahLst/>
            <a:cxnLst/>
            <a:rect r="r" b="b" t="t" l="l"/>
            <a:pathLst>
              <a:path h="9725311" w="11380035">
                <a:moveTo>
                  <a:pt x="0" y="0"/>
                </a:moveTo>
                <a:lnTo>
                  <a:pt x="11380034" y="0"/>
                </a:lnTo>
                <a:lnTo>
                  <a:pt x="1138003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1811104"/>
            <a:ext cx="16253460" cy="6131987"/>
          </a:xfrm>
          <a:custGeom>
            <a:avLst/>
            <a:gdLst/>
            <a:ahLst/>
            <a:cxnLst/>
            <a:rect r="r" b="b" t="t" l="l"/>
            <a:pathLst>
              <a:path h="6131987" w="16253460">
                <a:moveTo>
                  <a:pt x="0" y="0"/>
                </a:moveTo>
                <a:lnTo>
                  <a:pt x="16253460" y="0"/>
                </a:lnTo>
                <a:lnTo>
                  <a:pt x="16253460" y="6131987"/>
                </a:lnTo>
                <a:lnTo>
                  <a:pt x="0" y="6131987"/>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125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the Nine Years War?</a:t>
            </a:r>
          </a:p>
          <a:p>
            <a:pPr algn="l" marL="539749" indent="-269875" lvl="1">
              <a:lnSpc>
                <a:spcPts val="3499"/>
              </a:lnSpc>
              <a:buAutoNum type="arabicPeriod" startAt="1"/>
            </a:pPr>
            <a:r>
              <a:rPr lang="en-US" sz="2499">
                <a:solidFill>
                  <a:srgbClr val="0DA33B"/>
                </a:solidFill>
                <a:latin typeface="Arial"/>
                <a:ea typeface="Arial"/>
                <a:cs typeface="Arial"/>
                <a:sym typeface="Arial"/>
              </a:rPr>
              <a:t>Which monarch organised the Ulster Plantation? Why?</a:t>
            </a:r>
          </a:p>
          <a:p>
            <a:pPr algn="l" marL="539749" indent="-269875" lvl="1">
              <a:lnSpc>
                <a:spcPts val="3499"/>
              </a:lnSpc>
              <a:buAutoNum type="arabicPeriod" startAt="1"/>
            </a:pPr>
            <a:r>
              <a:rPr lang="en-US" sz="2499">
                <a:solidFill>
                  <a:srgbClr val="0DA33B"/>
                </a:solidFill>
                <a:latin typeface="Arial"/>
                <a:ea typeface="Arial"/>
                <a:cs typeface="Arial"/>
                <a:sym typeface="Arial"/>
              </a:rPr>
              <a:t>How was Co. Derry’s plantation organised?</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servitor, Loyal Irish, and the Flight of the Earls.</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Loyal Irish had to pay so much more rent than the undertakers and servitors?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Ulster Plantation affect (a) population; (b) religion; (c) land ownership?</a:t>
            </a:r>
          </a:p>
          <a:p>
            <a:pPr algn="l" marL="539749" indent="-269875" lvl="1">
              <a:lnSpc>
                <a:spcPts val="3499"/>
              </a:lnSpc>
              <a:buAutoNum type="arabicPeriod" startAt="1"/>
            </a:pPr>
            <a:r>
              <a:rPr lang="en-US" sz="2499">
                <a:solidFill>
                  <a:srgbClr val="0DA33B"/>
                </a:solidFill>
                <a:latin typeface="Arial"/>
                <a:ea typeface="Arial"/>
                <a:cs typeface="Arial"/>
                <a:sym typeface="Arial"/>
              </a:rPr>
              <a:t>After the plantation, what fraction of the population of Ulster were Scottish?</a:t>
            </a:r>
          </a:p>
          <a:p>
            <a:pPr algn="l" marL="539749" indent="-269875" lvl="1">
              <a:lnSpc>
                <a:spcPts val="3499"/>
              </a:lnSpc>
              <a:buAutoNum type="arabicPeriod" startAt="1"/>
            </a:pPr>
            <a:r>
              <a:rPr lang="en-US" sz="2499">
                <a:solidFill>
                  <a:srgbClr val="0DA33B"/>
                </a:solidFill>
                <a:latin typeface="Arial"/>
                <a:ea typeface="Arial"/>
                <a:cs typeface="Arial"/>
                <a:sym typeface="Arial"/>
              </a:rPr>
              <a:t>Name three advances that came to Ulster with the planters.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125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The Nine Years War was a war that took place between 1594–1603 when the Gaelic clans in Ulster fought against the spread of English control.</a:t>
            </a:r>
          </a:p>
          <a:p>
            <a:pPr algn="l" marL="539749" indent="-269875" lvl="1">
              <a:lnSpc>
                <a:spcPts val="3499"/>
              </a:lnSpc>
              <a:buAutoNum type="arabicPeriod" startAt="1"/>
            </a:pPr>
            <a:r>
              <a:rPr lang="en-US" sz="2499">
                <a:solidFill>
                  <a:srgbClr val="000000"/>
                </a:solidFill>
                <a:latin typeface="Arial"/>
                <a:ea typeface="Arial"/>
                <a:cs typeface="Arial"/>
                <a:sym typeface="Arial"/>
              </a:rPr>
              <a:t>King James I organised the Ulster Plantation to gain control of Ulster and spread Protestantism.</a:t>
            </a:r>
          </a:p>
          <a:p>
            <a:pPr algn="l" marL="539749" indent="-269875" lvl="1">
              <a:lnSpc>
                <a:spcPts val="3499"/>
              </a:lnSpc>
              <a:buAutoNum type="arabicPeriod" startAt="1"/>
            </a:pPr>
            <a:r>
              <a:rPr lang="en-US" sz="2499">
                <a:solidFill>
                  <a:srgbClr val="000000"/>
                </a:solidFill>
                <a:latin typeface="Arial"/>
                <a:ea typeface="Arial"/>
                <a:cs typeface="Arial"/>
                <a:sym typeface="Arial"/>
              </a:rPr>
              <a:t>Servitor: an English or Scottish soldier who had fought for the Crown; Loyal Irish: native Irish who had stayed loyal to the Crown during the Nine Years War.</a:t>
            </a:r>
          </a:p>
          <a:p>
            <a:pPr algn="l" marL="539749" indent="-269875" lvl="1">
              <a:lnSpc>
                <a:spcPts val="3499"/>
              </a:lnSpc>
              <a:buAutoNum type="arabicPeriod" startAt="1"/>
            </a:pPr>
            <a:r>
              <a:rPr lang="en-US" sz="2499">
                <a:solidFill>
                  <a:srgbClr val="000000"/>
                </a:solidFill>
                <a:latin typeface="Arial"/>
                <a:ea typeface="Arial"/>
                <a:cs typeface="Arial"/>
                <a:sym typeface="Arial"/>
              </a:rPr>
              <a:t>T</a:t>
            </a:r>
            <a:r>
              <a:rPr lang="en-US" sz="2499">
                <a:solidFill>
                  <a:srgbClr val="000000"/>
                </a:solidFill>
                <a:latin typeface="Arial"/>
                <a:ea typeface="Arial"/>
                <a:cs typeface="Arial"/>
                <a:sym typeface="Arial"/>
              </a:rPr>
              <a:t>o discourage them from renting land and prevent them becoming economically secure.</a:t>
            </a:r>
          </a:p>
          <a:p>
            <a:pPr algn="l" marL="539749" indent="-269875" lvl="1">
              <a:lnSpc>
                <a:spcPts val="3499"/>
              </a:lnSpc>
              <a:buAutoNum type="arabicPeriod" startAt="1"/>
            </a:pPr>
            <a:r>
              <a:rPr lang="en-US" sz="2499">
                <a:solidFill>
                  <a:srgbClr val="000000"/>
                </a:solidFill>
                <a:latin typeface="Arial"/>
                <a:ea typeface="Arial"/>
                <a:cs typeface="Arial"/>
                <a:sym typeface="Arial"/>
              </a:rPr>
              <a:t>Undertakers. They received at least 500 acres more than the servitors, and at least 1,000 acres more than the loyal Irish.</a:t>
            </a:r>
          </a:p>
          <a:p>
            <a:pPr algn="l" marL="539749" indent="-269875" lvl="1">
              <a:lnSpc>
                <a:spcPts val="3499"/>
              </a:lnSpc>
              <a:buAutoNum type="arabicPeriod" startAt="1"/>
            </a:pPr>
            <a:r>
              <a:rPr lang="en-US" sz="2499">
                <a:solidFill>
                  <a:srgbClr val="000000"/>
                </a:solidFill>
                <a:latin typeface="Arial"/>
                <a:ea typeface="Arial"/>
                <a:cs typeface="Arial"/>
                <a:sym typeface="Arial"/>
              </a:rPr>
              <a:t>(a) Large numbers of English and Scottish settled in Ulster. Of a total Ulster population of 200,000, roughly 40,000 were Scots; (b) The Protestant population increased; (c) The Gaelic Irish were driven off the land they had always held. It was given to loyal planters.</a:t>
            </a:r>
          </a:p>
          <a:p>
            <a:pPr algn="l" marL="539749" indent="-269875" lvl="1">
              <a:lnSpc>
                <a:spcPts val="3499"/>
              </a:lnSpc>
              <a:buAutoNum type="arabicPeriod" startAt="1"/>
            </a:pPr>
            <a:r>
              <a:rPr lang="en-US" sz="2499">
                <a:solidFill>
                  <a:srgbClr val="000000"/>
                </a:solidFill>
                <a:latin typeface="Arial"/>
                <a:ea typeface="Arial"/>
                <a:cs typeface="Arial"/>
                <a:sym typeface="Arial"/>
              </a:rPr>
              <a:t>After plantation, one-quarter of the population of Ulster was Scottish.</a:t>
            </a:r>
          </a:p>
          <a:p>
            <a:pPr algn="l" marL="539749" indent="-269875" lvl="1">
              <a:lnSpc>
                <a:spcPts val="3499"/>
              </a:lnSpc>
              <a:buAutoNum type="arabicPeriod" startAt="1"/>
            </a:pPr>
            <a:r>
              <a:rPr lang="en-US" sz="2499">
                <a:solidFill>
                  <a:srgbClr val="000000"/>
                </a:solidFill>
                <a:latin typeface="Arial"/>
                <a:ea typeface="Arial"/>
                <a:cs typeface="Arial"/>
                <a:sym typeface="Arial"/>
              </a:rPr>
              <a:t>Any three of: new towns were founded and were well planned; English-style houses and stone castles were built; crop farming began to take over from cattle farming; markets were set up in plantation towns.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11.5: LATER PLANTATION</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11.5: later plantation</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Cromwell's Plantation</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9173567"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•After King James came King Charles I, a Catholic monarch. </a:t>
            </a:r>
            <a:r>
              <a:rPr lang="en-US" sz="3000">
                <a:solidFill>
                  <a:srgbClr val="000000"/>
                </a:solidFill>
                <a:latin typeface="Arial"/>
                <a:ea typeface="Arial"/>
                <a:cs typeface="Arial"/>
                <a:sym typeface="Arial"/>
              </a:rPr>
              <a:t>He was overthrown by his own people and the English Puritan general Oliver Cromwell took over. </a:t>
            </a:r>
          </a:p>
          <a:p>
            <a:pPr algn="just">
              <a:lnSpc>
                <a:spcPts val="4200"/>
              </a:lnSpc>
            </a:pPr>
            <a:r>
              <a:rPr lang="en-US" sz="3000">
                <a:solidFill>
                  <a:srgbClr val="000000"/>
                </a:solidFill>
                <a:latin typeface="Arial"/>
                <a:ea typeface="Arial"/>
                <a:cs typeface="Arial"/>
                <a:sym typeface="Arial"/>
              </a:rPr>
              <a:t>In 1641, Ulster Protestants were massacred during a rebellion. Cromwell was ruthless; he arrived in Ireland with his troops to avenge the massacre and end the rebellion. Cromwell reconquered Ireland, executed rebel leaders, confiscated Catholic-owned land across the island to give to Protestant planters and driving the now dispossessed Catholics west.</a:t>
            </a:r>
          </a:p>
        </p:txBody>
      </p:sp>
      <p:sp>
        <p:nvSpPr>
          <p:cNvPr name="Freeform 10" id="10"/>
          <p:cNvSpPr/>
          <p:nvPr/>
        </p:nvSpPr>
        <p:spPr>
          <a:xfrm flipH="false" flipV="false" rot="0">
            <a:off x="10526117" y="795195"/>
            <a:ext cx="6413143" cy="8696611"/>
          </a:xfrm>
          <a:custGeom>
            <a:avLst/>
            <a:gdLst/>
            <a:ahLst/>
            <a:cxnLst/>
            <a:rect r="r" b="b" t="t" l="l"/>
            <a:pathLst>
              <a:path h="8696611" w="6413143">
                <a:moveTo>
                  <a:pt x="0" y="0"/>
                </a:moveTo>
                <a:lnTo>
                  <a:pt x="6413143" y="0"/>
                </a:lnTo>
                <a:lnTo>
                  <a:pt x="6413143" y="8696610"/>
                </a:lnTo>
                <a:lnTo>
                  <a:pt x="0" y="8696610"/>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777535" y="2244724"/>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07553" y="733425"/>
            <a:ext cx="15865238"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Cromwell’s Plantations</a:t>
            </a:r>
          </a:p>
        </p:txBody>
      </p:sp>
      <p:sp>
        <p:nvSpPr>
          <p:cNvPr name="TextBox 9" id="9"/>
          <p:cNvSpPr txBox="true"/>
          <p:nvPr/>
        </p:nvSpPr>
        <p:spPr>
          <a:xfrm rot="0">
            <a:off x="1007553" y="2120899"/>
            <a:ext cx="9682366"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Cromwell’s actions resulted in the deaths of thousands of native Catholic Irish. </a:t>
            </a:r>
            <a:r>
              <a:rPr lang="en-US" sz="3000">
                <a:solidFill>
                  <a:srgbClr val="000000"/>
                </a:solidFill>
                <a:latin typeface="Arial"/>
                <a:ea typeface="Arial"/>
                <a:cs typeface="Arial"/>
                <a:sym typeface="Arial"/>
              </a:rPr>
              <a:t>His troops were called Roundheads because of their helmets.</a:t>
            </a:r>
          </a:p>
          <a:p>
            <a:pPr algn="just">
              <a:lnSpc>
                <a:spcPts val="4200"/>
              </a:lnSpc>
            </a:pPr>
            <a:r>
              <a:rPr lang="en-US" sz="3000">
                <a:solidFill>
                  <a:srgbClr val="000000"/>
                </a:solidFill>
                <a:latin typeface="Arial"/>
                <a:ea typeface="Arial"/>
                <a:cs typeface="Arial"/>
                <a:sym typeface="Arial"/>
              </a:rPr>
              <a:t>Those who survived were deported or sent to the worst land, Connaught. (</a:t>
            </a:r>
            <a:r>
              <a:rPr lang="en-US" sz="3000" i="true">
                <a:solidFill>
                  <a:srgbClr val="000000"/>
                </a:solidFill>
                <a:latin typeface="Arial Italics"/>
                <a:ea typeface="Arial Italics"/>
                <a:cs typeface="Arial Italics"/>
                <a:sym typeface="Arial Italics"/>
              </a:rPr>
              <a:t>“To hell or to Connaught”</a:t>
            </a:r>
            <a:r>
              <a:rPr lang="en-US" sz="3000">
                <a:solidFill>
                  <a:srgbClr val="000000"/>
                </a:solidFill>
                <a:latin typeface="Arial"/>
                <a:ea typeface="Arial"/>
                <a:cs typeface="Arial"/>
                <a:sym typeface="Arial"/>
              </a:rPr>
              <a:t>)</a:t>
            </a:r>
          </a:p>
          <a:p>
            <a:pPr algn="just">
              <a:lnSpc>
                <a:spcPts val="4200"/>
              </a:lnSpc>
            </a:pPr>
            <a:r>
              <a:rPr lang="en-US" sz="3000">
                <a:solidFill>
                  <a:srgbClr val="000000"/>
                </a:solidFill>
                <a:latin typeface="Arial"/>
                <a:ea typeface="Arial"/>
                <a:cs typeface="Arial"/>
                <a:sym typeface="Arial"/>
              </a:rPr>
              <a:t>By 1652, this Plantation had finished what the others had started: very little Irish land remained in Catholic hands. </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86510"/>
            <a:ext cx="18288000" cy="847725"/>
          </a:xfrm>
          <a:prstGeom prst="rect">
            <a:avLst/>
          </a:prstGeom>
        </p:spPr>
        <p:txBody>
          <a:bodyPr anchor="t" rtlCol="false" tIns="0" lIns="0" bIns="0" rIns="0">
            <a:spAutoFit/>
          </a:bodyPr>
          <a:lstStyle/>
          <a:p>
            <a:pPr algn="ctr">
              <a:lnSpc>
                <a:spcPts val="6299"/>
              </a:lnSpc>
            </a:pPr>
            <a:r>
              <a:rPr lang="en-US" b="true" sz="4499" spc="202">
                <a:solidFill>
                  <a:srgbClr val="0DA33B"/>
                </a:solidFill>
                <a:latin typeface="Arial Bold"/>
                <a:ea typeface="Arial Bold"/>
                <a:cs typeface="Arial Bold"/>
                <a:sym typeface="Arial Bold"/>
              </a:rPr>
              <a:t>11.6: THE IMPACT OF THE PLANTATIONS ON IRISH IDENTITY</a:t>
            </a:r>
          </a:p>
        </p:txBody>
      </p:sp>
      <p:sp>
        <p:nvSpPr>
          <p:cNvPr name="TextBox 4" id="4"/>
          <p:cNvSpPr txBox="true"/>
          <p:nvPr/>
        </p:nvSpPr>
        <p:spPr>
          <a:xfrm rot="0">
            <a:off x="0" y="4082090"/>
            <a:ext cx="18288000" cy="647065"/>
          </a:xfrm>
          <a:prstGeom prst="rect">
            <a:avLst/>
          </a:prstGeom>
        </p:spPr>
        <p:txBody>
          <a:bodyPr anchor="t" rtlCol="false" tIns="0" lIns="0" bIns="0" rIns="0">
            <a:spAutoFit/>
          </a:bodyPr>
          <a:lstStyle/>
          <a:p>
            <a:pPr algn="ctr">
              <a:lnSpc>
                <a:spcPts val="5059"/>
              </a:lnSpc>
            </a:pPr>
            <a:r>
              <a:rPr lang="en-US" sz="4399" spc="1319">
                <a:solidFill>
                  <a:srgbClr val="FFFFFF"/>
                </a:solidFill>
                <a:latin typeface="Daydream"/>
                <a:ea typeface="Daydream"/>
                <a:cs typeface="Daydream"/>
                <a:sym typeface="Daydream"/>
              </a:rPr>
              <a:t>11.6: the impact of the plantations on irish identity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ea typeface="Arial"/>
                  <a:cs typeface="Arial"/>
                  <a:sym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11.1: IRELAND IN THE 1500S</a:t>
            </a:r>
          </a:p>
        </p:txBody>
      </p:sp>
      <p:sp>
        <p:nvSpPr>
          <p:cNvPr name="TextBox 4" id="4"/>
          <p:cNvSpPr txBox="true"/>
          <p:nvPr/>
        </p:nvSpPr>
        <p:spPr>
          <a:xfrm rot="0">
            <a:off x="0" y="3753160"/>
            <a:ext cx="18288000"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11.1: ireland in the 1500s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1028700" y="5918945"/>
            <a:ext cx="16230600" cy="1323975"/>
          </a:xfrm>
          <a:prstGeom prst="rect">
            <a:avLst/>
          </a:prstGeom>
        </p:spPr>
        <p:txBody>
          <a:bodyPr anchor="t" rtlCol="false" tIns="0" lIns="0" bIns="0" rIns="0">
            <a:spAutoFit/>
          </a:bodyPr>
          <a:lstStyle/>
          <a:p>
            <a:pPr algn="ctr">
              <a:lnSpc>
                <a:spcPts val="3449"/>
              </a:lnSpc>
              <a:spcBef>
                <a:spcPct val="0"/>
              </a:spcBef>
            </a:pPr>
            <a:r>
              <a:rPr lang="en-US" sz="2499" spc="244">
                <a:solidFill>
                  <a:srgbClr val="004716"/>
                </a:solidFill>
                <a:latin typeface="Arial"/>
                <a:ea typeface="Arial"/>
                <a:cs typeface="Arial"/>
                <a:sym typeface="Arial"/>
              </a:rPr>
              <a:t>In the 1500s, Ireland was home to three major groups of people: The Old English, the Anglo-Irish and the Gaelic Irish. In theory, the English Crown ruled Ireland – but in reality, power in Ireland rested with these groups.</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Religious Identity</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Prior to the Plantations, Ireland’s ruling social classes, with their various loyalties and customs, were Catholic – the arrival of Protestant English and Scottish planters changed this. </a:t>
            </a:r>
            <a:r>
              <a:rPr lang="en-US" sz="3000">
                <a:solidFill>
                  <a:srgbClr val="000000"/>
                </a:solidFill>
                <a:latin typeface="Arial"/>
                <a:ea typeface="Arial"/>
                <a:cs typeface="Arial"/>
                <a:sym typeface="Arial"/>
              </a:rPr>
              <a:t>Most Catholic Irish owned lands were now controlled by </a:t>
            </a:r>
            <a:r>
              <a:rPr lang="en-US" sz="3000" b="true">
                <a:solidFill>
                  <a:srgbClr val="000000"/>
                </a:solidFill>
                <a:latin typeface="Arial Bold"/>
                <a:ea typeface="Arial Bold"/>
                <a:cs typeface="Arial Bold"/>
                <a:sym typeface="Arial Bold"/>
              </a:rPr>
              <a:t>Protestant settlers</a:t>
            </a:r>
            <a:r>
              <a:rPr lang="en-US" sz="3000">
                <a:solidFill>
                  <a:srgbClr val="000000"/>
                </a:solidFill>
                <a:latin typeface="Arial"/>
                <a:ea typeface="Arial"/>
                <a:cs typeface="Arial"/>
                <a:sym typeface="Arial"/>
              </a:rPr>
              <a:t>. In Ireland, the division between coloniser and colonised matched the </a:t>
            </a:r>
            <a:r>
              <a:rPr lang="en-US" sz="3000" b="true">
                <a:solidFill>
                  <a:srgbClr val="000000"/>
                </a:solidFill>
                <a:latin typeface="Arial Bold"/>
                <a:ea typeface="Arial Bold"/>
                <a:cs typeface="Arial Bold"/>
                <a:sym typeface="Arial Bold"/>
              </a:rPr>
              <a:t>new religious division</a:t>
            </a:r>
            <a:r>
              <a:rPr lang="en-US" sz="3000">
                <a:solidFill>
                  <a:srgbClr val="000000"/>
                </a:solidFill>
                <a:latin typeface="Arial"/>
                <a:ea typeface="Arial"/>
                <a:cs typeface="Arial"/>
                <a:sym typeface="Arial"/>
              </a:rPr>
              <a:t>. This affected Irish identity very strongly. These effects were felt across Ireland but were most evident in Ulster, where plantation had been most successful. </a:t>
            </a:r>
          </a:p>
          <a:p>
            <a:pPr algn="l">
              <a:lnSpc>
                <a:spcPts val="4200"/>
              </a:lnSpc>
            </a:pPr>
            <a:r>
              <a:rPr lang="en-US" sz="3000">
                <a:solidFill>
                  <a:srgbClr val="000000"/>
                </a:solidFill>
                <a:latin typeface="Arial"/>
                <a:ea typeface="Arial"/>
                <a:cs typeface="Arial"/>
                <a:sym typeface="Arial"/>
              </a:rPr>
              <a:t>The majority of Ireland’s population remained Catholic but by </a:t>
            </a:r>
            <a:r>
              <a:rPr lang="en-US" sz="3000" b="true">
                <a:solidFill>
                  <a:srgbClr val="000000"/>
                </a:solidFill>
                <a:latin typeface="Arial Bold"/>
                <a:ea typeface="Arial Bold"/>
                <a:cs typeface="Arial Bold"/>
                <a:sym typeface="Arial Bold"/>
              </a:rPr>
              <a:t>1700, Protestants owned 85% of the land</a:t>
            </a:r>
            <a:r>
              <a:rPr lang="en-US" sz="3000">
                <a:solidFill>
                  <a:srgbClr val="000000"/>
                </a:solidFill>
                <a:latin typeface="Arial"/>
                <a:ea typeface="Arial"/>
                <a:cs typeface="Arial"/>
                <a:sym typeface="Arial"/>
              </a:rPr>
              <a:t>. This wealthy landlord class became the </a:t>
            </a:r>
            <a:r>
              <a:rPr lang="en-US" sz="3000" b="true">
                <a:solidFill>
                  <a:srgbClr val="000000"/>
                </a:solidFill>
                <a:latin typeface="Arial Bold"/>
                <a:ea typeface="Arial Bold"/>
                <a:cs typeface="Arial Bold"/>
                <a:sym typeface="Arial Bold"/>
              </a:rPr>
              <a:t>Protestant Ascendency</a:t>
            </a:r>
            <a:r>
              <a:rPr lang="en-US" sz="3000">
                <a:solidFill>
                  <a:srgbClr val="000000"/>
                </a:solidFill>
                <a:latin typeface="Arial"/>
                <a:ea typeface="Arial"/>
                <a:cs typeface="Arial"/>
                <a:sym typeface="Arial"/>
              </a:rPr>
              <a:t>. Anger and mistrust grew between the communities with tensions erupting into terrible violence on both sides. This long history of conflict would eventually develop into the Troubles during the late twentieth century – and still has smaller outbursts to the present day.</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4361595"/>
          <a:ext cx="15609955" cy="5305425"/>
        </p:xfrm>
        <a:graphic>
          <a:graphicData uri="http://schemas.openxmlformats.org/drawingml/2006/table">
            <a:tbl>
              <a:tblPr/>
              <a:tblGrid>
                <a:gridCol w="7804977"/>
                <a:gridCol w="7804977"/>
              </a:tblGrid>
              <a:tr h="757918">
                <a:tc gridSpan="2">
                  <a:txBody>
                    <a:bodyPr anchor="t" rtlCol="false"/>
                    <a:lstStyle/>
                    <a:p>
                      <a:pPr algn="ctr">
                        <a:lnSpc>
                          <a:spcPts val="2520"/>
                        </a:lnSpc>
                        <a:defRPr/>
                      </a:pPr>
                      <a:r>
                        <a:rPr lang="en-US" sz="1800" b="true">
                          <a:solidFill>
                            <a:srgbClr val="FFFFFF"/>
                          </a:solidFill>
                          <a:latin typeface="Arial Bold"/>
                          <a:ea typeface="Arial Bold"/>
                          <a:cs typeface="Arial Bold"/>
                          <a:sym typeface="Arial Bold"/>
                        </a:rPr>
                        <a:t>Under the Penal Laws, Catholics were forbidden 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hMerge="true">
                  <a:txBody>
                    <a:bodyPr anchor="t" rtlCol="false"/>
                    <a:lstStyle/>
                    <a:p>
                      <a:pPr algn="ctr">
                        <a:lnSpc>
                          <a:spcPts val="2520"/>
                        </a:lnSpc>
                        <a:defRPr/>
                      </a:pPr>
                      <a:r>
                        <a:rPr lang="en-US" sz="1800" b="true">
                          <a:solidFill>
                            <a:srgbClr val="FFFFFF"/>
                          </a:solidFill>
                          <a:latin typeface="Arial Bold"/>
                          <a:ea typeface="Arial Bold"/>
                          <a:cs typeface="Arial Bold"/>
                          <a:sym typeface="Arial Bold"/>
                        </a:rPr>
                        <a:t>Under the Penal Laws, Catholics were forbidden 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Buy or inherit land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Marry a Protestant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Keep weapons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Work in the government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Own a horse of good quality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Vote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Run schools or teach</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Attend Catholic Mass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Attend the only university (Trinity College)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Miss attending Protestant services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57918">
                <a:tc>
                  <a:txBody>
                    <a:bodyPr anchor="t" rtlCol="false"/>
                    <a:lstStyle/>
                    <a:p>
                      <a:pPr algn="ctr">
                        <a:lnSpc>
                          <a:spcPts val="2520"/>
                        </a:lnSpc>
                        <a:defRPr/>
                      </a:pPr>
                      <a:r>
                        <a:rPr lang="en-US" sz="1800">
                          <a:solidFill>
                            <a:srgbClr val="000000"/>
                          </a:solidFill>
                          <a:latin typeface="Arial"/>
                          <a:ea typeface="Arial"/>
                          <a:cs typeface="Arial"/>
                          <a:sym typeface="Arial"/>
                        </a:rPr>
                        <a:t>Travel five miles from their home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520"/>
                        </a:lnSpc>
                        <a:defRPr/>
                      </a:pPr>
                      <a:r>
                        <a:rPr lang="en-US" sz="1800">
                          <a:solidFill>
                            <a:srgbClr val="000000"/>
                          </a:solidFill>
                          <a:latin typeface="Arial"/>
                          <a:ea typeface="Arial"/>
                          <a:cs typeface="Arial"/>
                          <a:sym typeface="Arial"/>
                        </a:rPr>
                        <a:t>Employ a Catholic schoolmaster for their Children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Political Conflict</a:t>
            </a:r>
          </a:p>
        </p:txBody>
      </p:sp>
      <p:sp>
        <p:nvSpPr>
          <p:cNvPr name="TextBox 9" id="9"/>
          <p:cNvSpPr txBox="true"/>
          <p:nvPr/>
        </p:nvSpPr>
        <p:spPr>
          <a:xfrm rot="0">
            <a:off x="1028700" y="1691420"/>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power difference between Catholics and Protestants in Ireland led to continued conflict, especially within Politics. </a:t>
            </a:r>
            <a:r>
              <a:rPr lang="en-US" sz="2500">
                <a:solidFill>
                  <a:srgbClr val="000000"/>
                </a:solidFill>
                <a:latin typeface="Arial"/>
                <a:ea typeface="Arial"/>
                <a:cs typeface="Arial"/>
                <a:sym typeface="Arial"/>
              </a:rPr>
              <a:t>Protestants ensured that they held onto their control, wealth and land by introducing the </a:t>
            </a:r>
            <a:r>
              <a:rPr lang="en-US" sz="2500" b="true">
                <a:solidFill>
                  <a:srgbClr val="000000"/>
                </a:solidFill>
                <a:latin typeface="Arial Bold"/>
                <a:ea typeface="Arial Bold"/>
                <a:cs typeface="Arial Bold"/>
                <a:sym typeface="Arial Bold"/>
              </a:rPr>
              <a:t>Penal Laws </a:t>
            </a:r>
            <a:r>
              <a:rPr lang="en-US" sz="2500">
                <a:solidFill>
                  <a:srgbClr val="000000"/>
                </a:solidFill>
                <a:latin typeface="Arial"/>
                <a:ea typeface="Arial"/>
                <a:cs typeface="Arial"/>
                <a:sym typeface="Arial"/>
              </a:rPr>
              <a:t>(laws which suppressed the status of Catholics in Ireland) that made it very difficult to escape poverty or achieve security. The first Penal Laws were put in place after the Nine Year War in 1603. These laws greatly affected Irish identity and would go on to shape people’s political beliefs and influence which parties they would support for centuries to come. </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Catholic 'Secret' Actions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Due to the ban on Catholic Mass and the endangerment of Catholic priests, many Catholic parishes had a secret ‘mass rock’ somewhere far from unfriendly eyes. </a:t>
            </a:r>
            <a:r>
              <a:rPr lang="en-US" sz="3000">
                <a:solidFill>
                  <a:srgbClr val="000000"/>
                </a:solidFill>
                <a:latin typeface="Arial"/>
                <a:ea typeface="Arial"/>
                <a:cs typeface="Arial"/>
                <a:sym typeface="Arial"/>
              </a:rPr>
              <a:t>E.g. on a mountain, deep in the woods or tucked into a glen. The people would make their way to this place wherever a priest could appear to say Mass for them, using the rock as his altar. To educate Catholic children, ‘hedge schools’ were set up. Here, they would learn the reading, writing and grammar of the Irish and English languages, along with maths. Oral story telling, history and home economics were also taught in some schools </a:t>
            </a:r>
          </a:p>
        </p:txBody>
      </p:sp>
      <p:sp>
        <p:nvSpPr>
          <p:cNvPr name="Freeform 10" id="10"/>
          <p:cNvSpPr/>
          <p:nvPr/>
        </p:nvSpPr>
        <p:spPr>
          <a:xfrm flipH="false" flipV="false" rot="0">
            <a:off x="6585609" y="5902324"/>
            <a:ext cx="5116782" cy="3822987"/>
          </a:xfrm>
          <a:custGeom>
            <a:avLst/>
            <a:gdLst/>
            <a:ahLst/>
            <a:cxnLst/>
            <a:rect r="r" b="b" t="t" l="l"/>
            <a:pathLst>
              <a:path h="3822987" w="5116782">
                <a:moveTo>
                  <a:pt x="0" y="0"/>
                </a:moveTo>
                <a:lnTo>
                  <a:pt x="5116782" y="0"/>
                </a:lnTo>
                <a:lnTo>
                  <a:pt x="5116782" y="3822987"/>
                </a:lnTo>
                <a:lnTo>
                  <a:pt x="0" y="3822987"/>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Cultural Change</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9798603"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As the Gaelic chieftains lost power, </a:t>
            </a:r>
            <a:r>
              <a:rPr lang="en-US" sz="3000" b="true">
                <a:solidFill>
                  <a:srgbClr val="000000"/>
                </a:solidFill>
                <a:latin typeface="Arial Bold"/>
                <a:ea typeface="Arial Bold"/>
                <a:cs typeface="Arial Bold"/>
                <a:sym typeface="Arial Bold"/>
              </a:rPr>
              <a:t>the culture and language of the Gaelic Irish declined</a:t>
            </a:r>
            <a:r>
              <a:rPr lang="en-US" sz="3000">
                <a:solidFill>
                  <a:srgbClr val="000000"/>
                </a:solidFill>
                <a:latin typeface="Arial"/>
                <a:ea typeface="Arial"/>
                <a:cs typeface="Arial"/>
                <a:sym typeface="Arial"/>
              </a:rPr>
              <a:t>. By 1700, English was already the main language of power and trade. The Gaelic Brehon laws were replaced by English laws. Tillage farming and English methods replaced cattle farming and Gaelic methods. Forests were cleared and land was divided into fields by hedges, ditches or walls. More towns were built, creating a more urban society.</a:t>
            </a:r>
          </a:p>
        </p:txBody>
      </p:sp>
      <p:sp>
        <p:nvSpPr>
          <p:cNvPr name="Freeform 10" id="10"/>
          <p:cNvSpPr/>
          <p:nvPr/>
        </p:nvSpPr>
        <p:spPr>
          <a:xfrm flipH="false" flipV="false" rot="0">
            <a:off x="11151153" y="2244724"/>
            <a:ext cx="5466355" cy="6614981"/>
          </a:xfrm>
          <a:custGeom>
            <a:avLst/>
            <a:gdLst/>
            <a:ahLst/>
            <a:cxnLst/>
            <a:rect r="r" b="b" t="t" l="l"/>
            <a:pathLst>
              <a:path h="6614981" w="5466355">
                <a:moveTo>
                  <a:pt x="0" y="0"/>
                </a:moveTo>
                <a:lnTo>
                  <a:pt x="5466354" y="0"/>
                </a:lnTo>
                <a:lnTo>
                  <a:pt x="5466354" y="6614981"/>
                </a:lnTo>
                <a:lnTo>
                  <a:pt x="0" y="661498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127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Penal Laws.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Penal Laws affect the education that Catholics could receive?</a:t>
            </a:r>
          </a:p>
          <a:p>
            <a:pPr algn="l" marL="539749" indent="-269875" lvl="1">
              <a:lnSpc>
                <a:spcPts val="3499"/>
              </a:lnSpc>
              <a:buAutoNum type="arabicPeriod" startAt="1"/>
            </a:pPr>
            <a:r>
              <a:rPr lang="en-US" sz="2499">
                <a:solidFill>
                  <a:srgbClr val="0DA33B"/>
                </a:solidFill>
                <a:latin typeface="Arial"/>
                <a:ea typeface="Arial"/>
                <a:cs typeface="Arial"/>
                <a:sym typeface="Arial"/>
              </a:rPr>
              <a:t>Give an example of how Irish identity was affected by the Plantations in terms of (a) religion; (b) politics and (c) culture.</a:t>
            </a:r>
          </a:p>
          <a:p>
            <a:pPr algn="l" marL="539749" indent="-269875" lvl="1">
              <a:lnSpc>
                <a:spcPts val="3499"/>
              </a:lnSpc>
              <a:buAutoNum type="arabicPeriod" startAt="1"/>
            </a:pPr>
            <a:r>
              <a:rPr lang="en-US" sz="2499">
                <a:solidFill>
                  <a:srgbClr val="0DA33B"/>
                </a:solidFill>
                <a:latin typeface="Arial"/>
                <a:ea typeface="Arial"/>
                <a:cs typeface="Arial"/>
                <a:sym typeface="Arial"/>
              </a:rPr>
              <a:t>The map above shows where Irish was spoken daily around 1700. Explain why you think it looks like this.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127 (Artefact, 2nd Edition)</a:t>
            </a:r>
          </a:p>
        </p:txBody>
      </p:sp>
      <p:sp>
        <p:nvSpPr>
          <p:cNvPr name="TextBox 8" id="8"/>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Penal Laws: laws that suppressed the status of Catholics in Ireland.</a:t>
            </a:r>
          </a:p>
          <a:p>
            <a:pPr algn="l" marL="539749" indent="-269875" lvl="1">
              <a:lnSpc>
                <a:spcPts val="3499"/>
              </a:lnSpc>
              <a:buAutoNum type="arabicPeriod" startAt="1"/>
            </a:pPr>
            <a:r>
              <a:rPr lang="en-US" sz="2499">
                <a:solidFill>
                  <a:srgbClr val="000000"/>
                </a:solidFill>
                <a:latin typeface="Arial"/>
                <a:ea typeface="Arial"/>
                <a:cs typeface="Arial"/>
                <a:sym typeface="Arial"/>
              </a:rPr>
              <a:t>Catholics were forbidden to run schools; forbidden to teach; forbidden to employ a Catholic schoolmaster for their children; forbidden to attend the only university (Trinity College).</a:t>
            </a:r>
          </a:p>
          <a:p>
            <a:pPr algn="l" marL="539749" indent="-269875" lvl="1">
              <a:lnSpc>
                <a:spcPts val="3499"/>
              </a:lnSpc>
              <a:buAutoNum type="arabicPeriod" startAt="1"/>
            </a:pPr>
            <a:r>
              <a:rPr lang="en-US" sz="2499">
                <a:solidFill>
                  <a:srgbClr val="000000"/>
                </a:solidFill>
                <a:latin typeface="Arial"/>
                <a:ea typeface="Arial"/>
                <a:cs typeface="Arial"/>
                <a:sym typeface="Arial"/>
              </a:rPr>
              <a:t>(a) The majority of Ireland’s population remained Catholic, but by 1700 Protestants owned 85% of the land. Anger and mistrust grew between the communities and tensions occasionally erupted into terrible violence on both sides; (b) Protestants ensured that they held on to their control, wealth and land ownership by introducing the Penal Laws. The Protestant/Catholic political divide continued to influence; (c) The English language became the dominant language in most parts of the country; English laws replaced Brehon law; English farming methods replaced the Gaelic ways; forests were cleared and land divided up; Ireland became  more urban.</a:t>
            </a:r>
          </a:p>
          <a:p>
            <a:pPr algn="l" marL="539749" indent="-269875" lvl="1">
              <a:lnSpc>
                <a:spcPts val="3499"/>
              </a:lnSpc>
              <a:buAutoNum type="arabicPeriod" startAt="1"/>
            </a:pPr>
            <a:r>
              <a:rPr lang="en-US" sz="2499">
                <a:solidFill>
                  <a:srgbClr val="000000"/>
                </a:solidFill>
                <a:latin typeface="Arial"/>
                <a:ea typeface="Arial"/>
                <a:cs typeface="Arial"/>
                <a:sym typeface="Arial"/>
              </a:rPr>
              <a:t>Areas where the numbers of Irish speakers are the highest are the areas where the Plantations were least successful. Areas with the lowest figures are areas that were successful during the Plantations, along with the Pale, which had originally been loyal to the king.</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18198"/>
            <a:ext cx="18288000" cy="1622424"/>
          </a:xfrm>
          <a:prstGeom prst="rect">
            <a:avLst/>
          </a:prstGeom>
        </p:spPr>
        <p:txBody>
          <a:bodyPr anchor="t" rtlCol="false" tIns="0" lIns="0" bIns="0" rIns="0">
            <a:spAutoFit/>
          </a:bodyPr>
          <a:lstStyle/>
          <a:p>
            <a:pPr algn="ctr">
              <a:lnSpc>
                <a:spcPts val="11900"/>
              </a:lnSpc>
            </a:pPr>
            <a:r>
              <a:rPr lang="en-US" b="true" sz="8500" spc="382">
                <a:solidFill>
                  <a:srgbClr val="0DA33B"/>
                </a:solidFill>
                <a:latin typeface="Arial Bold"/>
                <a:ea typeface="Arial Bold"/>
                <a:cs typeface="Arial Bold"/>
                <a:sym typeface="Arial Bold"/>
              </a:rPr>
              <a:t>11.7: THE GROWTH OF TOWNS</a:t>
            </a:r>
          </a:p>
        </p:txBody>
      </p:sp>
      <p:sp>
        <p:nvSpPr>
          <p:cNvPr name="TextBox 4" id="4"/>
          <p:cNvSpPr txBox="true"/>
          <p:nvPr/>
        </p:nvSpPr>
        <p:spPr>
          <a:xfrm rot="0">
            <a:off x="351801" y="3778560"/>
            <a:ext cx="17584398" cy="1263650"/>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ea typeface="Daydream"/>
                <a:cs typeface="Daydream"/>
                <a:sym typeface="Daydream"/>
              </a:rPr>
              <a:t>11.7: the growth of towns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4425871" y="4324635"/>
            <a:ext cx="9436259" cy="5400676"/>
          </a:xfrm>
          <a:custGeom>
            <a:avLst/>
            <a:gdLst/>
            <a:ahLst/>
            <a:cxnLst/>
            <a:rect r="r" b="b" t="t" l="l"/>
            <a:pathLst>
              <a:path h="5400676" w="9436259">
                <a:moveTo>
                  <a:pt x="0" y="0"/>
                </a:moveTo>
                <a:lnTo>
                  <a:pt x="9436258" y="0"/>
                </a:lnTo>
                <a:lnTo>
                  <a:pt x="9436258" y="5400676"/>
                </a:lnTo>
                <a:lnTo>
                  <a:pt x="0" y="540067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The growth of towns during the Plantations</a:t>
            </a:r>
          </a:p>
        </p:txBody>
      </p:sp>
      <p:sp>
        <p:nvSpPr>
          <p:cNvPr name="TextBox 9" id="9"/>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Many new towns were planned and built during the Plantations, such as Killarney, Portlaoise and Derry. They had a very different layout to medieval towns. Plantation towns were walled and had wide, straight streets, usually laid out around a square where weekly markets were held. In Ulster, this square was usually called 'the Diamond'. Plantation towns had a courthouse, a gaol and a Protestant church. Gaelic-style houses lay outside the town walls. </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Plantation town of Derry</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St Colmcille (Columba) founded a monastic settlement in the sixth century where the town of Derry now stands. In the late sixteenth and early seventeenth centuries, Derry grew rapidly. During the Nine Years War, the English placed a garrison there and Derry was given the status of a city. King James I needed to fund the Ulster Plantation in 1609. He therefore asked the London guilds for finance in return for the county of Derry. The guilds were powerful organisation of tradesmen. Each section of land was given to a guild, for example, tailors, fishmongers or goldsmiths. The London guilds renamed it 'Londonderry' when it was granted a royal charter by King James I in 1613. From 1610 to 1618, the guilds built a fortified city. It was planned in a grid pattern, which remains today, and is best seen from the air. High walls were built around the city to protect it from the Gaelic Irish. A town hall and a courthouse were built. At the centre was a diamond-shaped area, which was easy to defend. Derry is the only remaining inact walled city in Ireland.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One: The Historian</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Plantation as a Contentious Issue</a:t>
            </a:r>
          </a:p>
        </p:txBody>
      </p:sp>
      <p:sp>
        <p:nvSpPr>
          <p:cNvPr name="TextBox 9" id="9"/>
          <p:cNvSpPr txBox="true"/>
          <p:nvPr/>
        </p:nvSpPr>
        <p:spPr>
          <a:xfrm rot="0">
            <a:off x="1028700" y="2120899"/>
            <a:ext cx="15609955" cy="7172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The Irish Plantations are an example of a </a:t>
            </a:r>
            <a:r>
              <a:rPr lang="en-US" sz="2500" b="true">
                <a:solidFill>
                  <a:srgbClr val="000000"/>
                </a:solidFill>
                <a:latin typeface="Arial Bold"/>
                <a:ea typeface="Arial Bold"/>
                <a:cs typeface="Arial Bold"/>
                <a:sym typeface="Arial Bold"/>
              </a:rPr>
              <a:t>contentious issue</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an issue that people are likely to argue about</a:t>
            </a:r>
            <a:r>
              <a:rPr lang="en-US" sz="2500">
                <a:solidFill>
                  <a:srgbClr val="000000"/>
                </a:solidFill>
                <a:latin typeface="Arial"/>
                <a:ea typeface="Arial"/>
                <a:cs typeface="Arial"/>
                <a:sym typeface="Arial"/>
              </a:rPr>
              <a:t>, in Irish history. </a:t>
            </a:r>
            <a:r>
              <a:rPr lang="en-US" sz="2500">
                <a:solidFill>
                  <a:srgbClr val="000000"/>
                </a:solidFill>
                <a:latin typeface="Arial"/>
                <a:ea typeface="Arial"/>
                <a:cs typeface="Arial"/>
                <a:sym typeface="Arial"/>
              </a:rPr>
              <a:t>The Plantations directly contributed to deep </a:t>
            </a:r>
            <a:r>
              <a:rPr lang="en-US" sz="2500" b="true">
                <a:solidFill>
                  <a:srgbClr val="000000"/>
                </a:solidFill>
                <a:latin typeface="Arial Bold"/>
                <a:ea typeface="Arial Bold"/>
                <a:cs typeface="Arial Bold"/>
                <a:sym typeface="Arial Bold"/>
              </a:rPr>
              <a:t>religious divisions</a:t>
            </a:r>
            <a:r>
              <a:rPr lang="en-US" sz="2500">
                <a:solidFill>
                  <a:srgbClr val="000000"/>
                </a:solidFill>
                <a:latin typeface="Arial"/>
                <a:ea typeface="Arial"/>
                <a:cs typeface="Arial"/>
                <a:sym typeface="Arial"/>
              </a:rPr>
              <a:t> (especially in Ulster) and a </a:t>
            </a:r>
            <a:r>
              <a:rPr lang="en-US" sz="2500" b="true">
                <a:solidFill>
                  <a:srgbClr val="000000"/>
                </a:solidFill>
                <a:latin typeface="Arial Bold"/>
                <a:ea typeface="Arial Bold"/>
                <a:cs typeface="Arial Bold"/>
                <a:sym typeface="Arial Bold"/>
              </a:rPr>
              <a:t>power difference</a:t>
            </a:r>
            <a:r>
              <a:rPr lang="en-US" sz="2500">
                <a:solidFill>
                  <a:srgbClr val="000000"/>
                </a:solidFill>
                <a:latin typeface="Arial"/>
                <a:ea typeface="Arial"/>
                <a:cs typeface="Arial"/>
                <a:sym typeface="Arial"/>
              </a:rPr>
              <a:t> between </a:t>
            </a:r>
            <a:r>
              <a:rPr lang="en-US" sz="2500" b="true">
                <a:solidFill>
                  <a:srgbClr val="000000"/>
                </a:solidFill>
                <a:latin typeface="Arial Bold"/>
                <a:ea typeface="Arial Bold"/>
                <a:cs typeface="Arial Bold"/>
                <a:sym typeface="Arial Bold"/>
              </a:rPr>
              <a:t>native Irish Catholics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British Protestant descendants</a:t>
            </a:r>
            <a:r>
              <a:rPr lang="en-US" sz="2500">
                <a:solidFill>
                  <a:srgbClr val="000000"/>
                </a:solidFill>
                <a:latin typeface="Arial"/>
                <a:ea typeface="Arial"/>
                <a:cs typeface="Arial"/>
                <a:sym typeface="Arial"/>
              </a:rPr>
              <a:t>. By the start of the eighteenth century, </a:t>
            </a:r>
            <a:r>
              <a:rPr lang="en-US" sz="2500" b="true">
                <a:solidFill>
                  <a:srgbClr val="000000"/>
                </a:solidFill>
                <a:latin typeface="Arial Bold"/>
                <a:ea typeface="Arial Bold"/>
                <a:cs typeface="Arial Bold"/>
                <a:sym typeface="Arial Bold"/>
              </a:rPr>
              <a:t>Protestants </a:t>
            </a:r>
            <a:r>
              <a:rPr lang="en-US" sz="2500">
                <a:solidFill>
                  <a:srgbClr val="000000"/>
                </a:solidFill>
                <a:latin typeface="Arial"/>
                <a:ea typeface="Arial"/>
                <a:cs typeface="Arial"/>
                <a:sym typeface="Arial"/>
              </a:rPr>
              <a:t>owned </a:t>
            </a:r>
            <a:r>
              <a:rPr lang="en-US" sz="2500" b="true">
                <a:solidFill>
                  <a:srgbClr val="000000"/>
                </a:solidFill>
                <a:latin typeface="Arial Bold"/>
                <a:ea typeface="Arial Bold"/>
                <a:cs typeface="Arial Bold"/>
                <a:sym typeface="Arial Bold"/>
              </a:rPr>
              <a:t>85% of land</a:t>
            </a:r>
            <a:r>
              <a:rPr lang="en-US" sz="2500">
                <a:solidFill>
                  <a:srgbClr val="000000"/>
                </a:solidFill>
                <a:latin typeface="Arial"/>
                <a:ea typeface="Arial"/>
                <a:cs typeface="Arial"/>
                <a:sym typeface="Arial"/>
              </a:rPr>
              <a:t> while only making up </a:t>
            </a:r>
            <a:r>
              <a:rPr lang="en-US" sz="2500" b="true">
                <a:solidFill>
                  <a:srgbClr val="000000"/>
                </a:solidFill>
                <a:latin typeface="Arial Bold"/>
                <a:ea typeface="Arial Bold"/>
                <a:cs typeface="Arial Bold"/>
                <a:sym typeface="Arial Bold"/>
              </a:rPr>
              <a:t>15% of the population</a:t>
            </a:r>
            <a:r>
              <a:rPr lang="en-US" sz="2500">
                <a:solidFill>
                  <a:srgbClr val="000000"/>
                </a:solidFill>
                <a:latin typeface="Arial"/>
                <a:ea typeface="Arial"/>
                <a:cs typeface="Arial"/>
                <a:sym typeface="Arial"/>
              </a:rPr>
              <a:t>, leading to growing anger and mistrust with occasional outbreaks of violence.</a:t>
            </a:r>
          </a:p>
          <a:p>
            <a:pPr algn="just">
              <a:lnSpc>
                <a:spcPts val="375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Penal Laws</a:t>
            </a:r>
            <a:r>
              <a:rPr lang="en-US" sz="2500">
                <a:solidFill>
                  <a:srgbClr val="000000"/>
                </a:solidFill>
                <a:latin typeface="Arial"/>
                <a:ea typeface="Arial"/>
                <a:cs typeface="Arial"/>
                <a:sym typeface="Arial"/>
              </a:rPr>
              <a:t> of 1603 helped Protestants consolidate their position of power and control as they denied Catholics the opportunity to escape poverty or achieve social/economic security; this </a:t>
            </a:r>
            <a:r>
              <a:rPr lang="en-US" sz="2500" b="true">
                <a:solidFill>
                  <a:srgbClr val="000000"/>
                </a:solidFill>
                <a:latin typeface="Arial Bold"/>
                <a:ea typeface="Arial Bold"/>
                <a:cs typeface="Arial Bold"/>
                <a:sym typeface="Arial Bold"/>
              </a:rPr>
              <a:t>discrimination </a:t>
            </a:r>
            <a:r>
              <a:rPr lang="en-US" sz="2500">
                <a:solidFill>
                  <a:srgbClr val="000000"/>
                </a:solidFill>
                <a:latin typeface="Arial"/>
                <a:ea typeface="Arial"/>
                <a:cs typeface="Arial"/>
                <a:sym typeface="Arial"/>
              </a:rPr>
              <a:t>inflicted on Irish Catholics would forever shape their political beliefs in the centuries to follow with the rise of </a:t>
            </a:r>
            <a:r>
              <a:rPr lang="en-US" sz="2500" b="true">
                <a:solidFill>
                  <a:srgbClr val="000000"/>
                </a:solidFill>
                <a:latin typeface="Arial Bold"/>
                <a:ea typeface="Arial Bold"/>
                <a:cs typeface="Arial Bold"/>
                <a:sym typeface="Arial Bold"/>
              </a:rPr>
              <a:t>nationalism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unionism</a:t>
            </a:r>
            <a:r>
              <a:rPr lang="en-US" sz="2500">
                <a:solidFill>
                  <a:srgbClr val="000000"/>
                </a:solidFill>
                <a:latin typeface="Arial"/>
                <a:ea typeface="Arial"/>
                <a:cs typeface="Arial"/>
                <a:sym typeface="Arial"/>
              </a:rPr>
              <a:t>. Differences between the two would lead to rising tensions, discrimination, conflict and violence across the island, particularly in Northern Ireland. </a:t>
            </a:r>
          </a:p>
          <a:p>
            <a:pPr algn="just">
              <a:lnSpc>
                <a:spcPts val="3750"/>
              </a:lnSpc>
            </a:pPr>
            <a:r>
              <a:rPr lang="en-US" sz="2500">
                <a:solidFill>
                  <a:srgbClr val="000000"/>
                </a:solidFill>
                <a:latin typeface="Arial"/>
                <a:ea typeface="Arial"/>
                <a:cs typeface="Arial"/>
                <a:sym typeface="Arial"/>
              </a:rPr>
              <a:t>Derry became a recurring flashpoint of these increasing tensions and conflicts. The </a:t>
            </a:r>
            <a:r>
              <a:rPr lang="en-US" b="true" sz="2500">
                <a:solidFill>
                  <a:srgbClr val="000000"/>
                </a:solidFill>
                <a:latin typeface="Arial Bold"/>
                <a:ea typeface="Arial Bold"/>
                <a:cs typeface="Arial Bold"/>
                <a:sym typeface="Arial Bold"/>
              </a:rPr>
              <a:t>Siege of Derry (1688-1689)</a:t>
            </a:r>
            <a:r>
              <a:rPr lang="en-US" sz="2500">
                <a:solidFill>
                  <a:srgbClr val="000000"/>
                </a:solidFill>
                <a:latin typeface="Arial"/>
                <a:ea typeface="Arial"/>
                <a:cs typeface="Arial"/>
                <a:sym typeface="Arial"/>
              </a:rPr>
              <a:t> saw Protestant supports of </a:t>
            </a:r>
            <a:r>
              <a:rPr lang="en-US" b="true" sz="2500">
                <a:solidFill>
                  <a:srgbClr val="000000"/>
                </a:solidFill>
                <a:latin typeface="Arial Bold"/>
                <a:ea typeface="Arial Bold"/>
                <a:cs typeface="Arial Bold"/>
                <a:sym typeface="Arial Bold"/>
              </a:rPr>
              <a:t>King William of Orange</a:t>
            </a:r>
            <a:r>
              <a:rPr lang="en-US" sz="2500">
                <a:solidFill>
                  <a:srgbClr val="000000"/>
                </a:solidFill>
                <a:latin typeface="Arial"/>
                <a:ea typeface="Arial"/>
                <a:cs typeface="Arial"/>
                <a:sym typeface="Arial"/>
              </a:rPr>
              <a:t> resist a siege by the supporters of Catholic King James II; it is still commemorated each year. </a:t>
            </a:r>
            <a:r>
              <a:rPr lang="en-US" b="true" sz="2500">
                <a:solidFill>
                  <a:srgbClr val="000000"/>
                </a:solidFill>
                <a:latin typeface="Arial Bold"/>
                <a:ea typeface="Arial Bold"/>
                <a:cs typeface="Arial Bold"/>
                <a:sym typeface="Arial Bold"/>
              </a:rPr>
              <a:t>The 1969 Commemoration of the Siege of Derry</a:t>
            </a:r>
            <a:r>
              <a:rPr lang="en-US" sz="2500">
                <a:solidFill>
                  <a:srgbClr val="000000"/>
                </a:solidFill>
                <a:latin typeface="Arial"/>
                <a:ea typeface="Arial"/>
                <a:cs typeface="Arial"/>
                <a:sym typeface="Arial"/>
              </a:rPr>
              <a:t> would spark three days of rioting that would become known as the </a:t>
            </a:r>
            <a:r>
              <a:rPr lang="en-US" b="true" sz="2500">
                <a:solidFill>
                  <a:srgbClr val="000000"/>
                </a:solidFill>
                <a:latin typeface="Arial Bold"/>
                <a:ea typeface="Arial Bold"/>
                <a:cs typeface="Arial Bold"/>
                <a:sym typeface="Arial Bold"/>
              </a:rPr>
              <a:t>Battle of the Bogside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 one of the first conflicts of three decades of  The Troubles</a:t>
            </a:r>
            <a:r>
              <a:rPr lang="en-US" sz="2500">
                <a:solidFill>
                  <a:srgbClr val="000000"/>
                </a:solidFill>
                <a:latin typeface="Arial"/>
                <a:ea typeface="Arial"/>
                <a:cs typeface="Arial"/>
                <a:sym typeface="Arial"/>
              </a:rPr>
              <a:t>.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FF0000"/>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Old English</a:t>
            </a:r>
          </a:p>
        </p:txBody>
      </p:sp>
      <p:sp>
        <p:nvSpPr>
          <p:cNvPr name="TextBox 8" id="8"/>
          <p:cNvSpPr txBox="true"/>
          <p:nvPr/>
        </p:nvSpPr>
        <p:spPr>
          <a:xfrm rot="0">
            <a:off x="1028700" y="2139949"/>
            <a:ext cx="10163999"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medieval times Dublin and its surrounding areas (known as </a:t>
            </a:r>
            <a:r>
              <a:rPr lang="en-US" sz="2500" b="true">
                <a:solidFill>
                  <a:srgbClr val="000000"/>
                </a:solidFill>
                <a:latin typeface="Arial Bold"/>
                <a:ea typeface="Arial Bold"/>
                <a:cs typeface="Arial Bold"/>
                <a:sym typeface="Arial Bold"/>
              </a:rPr>
              <a:t>the Pale</a:t>
            </a:r>
            <a:r>
              <a:rPr lang="en-US" sz="2500">
                <a:solidFill>
                  <a:srgbClr val="000000"/>
                </a:solidFill>
                <a:latin typeface="Arial"/>
                <a:ea typeface="Arial"/>
                <a:cs typeface="Arial"/>
                <a:sym typeface="Arial"/>
              </a:rPr>
              <a:t>) became the base of English power in Ireland. In the Pale, the English language, customs, dress, farming methods (mainly crop farming) and laws were practised.</a:t>
            </a:r>
          </a:p>
          <a:p>
            <a:pPr algn="l" marL="539754" indent="-269877" lvl="1">
              <a:lnSpc>
                <a:spcPts val="3500"/>
              </a:lnSpc>
              <a:buFont typeface="Arial"/>
              <a:buChar char="•"/>
            </a:pPr>
            <a:r>
              <a:rPr lang="en-US" sz="2500">
                <a:solidFill>
                  <a:srgbClr val="000000"/>
                </a:solidFill>
                <a:latin typeface="Arial"/>
                <a:ea typeface="Arial"/>
                <a:cs typeface="Arial"/>
                <a:sym typeface="Arial"/>
              </a:rPr>
              <a:t>By the early 1500s, the people who lived in the Pale were mainly English merchants. They were known as the </a:t>
            </a:r>
            <a:r>
              <a:rPr lang="en-US" b="true" sz="2500">
                <a:solidFill>
                  <a:srgbClr val="000000"/>
                </a:solidFill>
                <a:latin typeface="Arial Bold"/>
                <a:ea typeface="Arial Bold"/>
                <a:cs typeface="Arial Bold"/>
                <a:sym typeface="Arial Bold"/>
              </a:rPr>
              <a:t>Old English</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people living in the Pale who were loyal to the king</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 Reformation in England had a big impact on Ireland from the 1550s onwards. It led to an increase in tension between the Gaelic Irish and the Old English who lived in the Pale.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Freeform 10" id="10"/>
          <p:cNvSpPr/>
          <p:nvPr/>
        </p:nvSpPr>
        <p:spPr>
          <a:xfrm flipH="false" flipV="false" rot="0">
            <a:off x="11364149" y="2244724"/>
            <a:ext cx="5403661" cy="5976030"/>
          </a:xfrm>
          <a:custGeom>
            <a:avLst/>
            <a:gdLst/>
            <a:ahLst/>
            <a:cxnLst/>
            <a:rect r="r" b="b" t="t" l="l"/>
            <a:pathLst>
              <a:path h="5976030" w="5403661">
                <a:moveTo>
                  <a:pt x="0" y="0"/>
                </a:moveTo>
                <a:lnTo>
                  <a:pt x="5403661" y="0"/>
                </a:lnTo>
                <a:lnTo>
                  <a:pt x="5403661" y="5976031"/>
                </a:lnTo>
                <a:lnTo>
                  <a:pt x="0" y="597603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Post-Plantation Growth of Towns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Since the 1700s, Ireland's urban growth has seen two major aspects. Firstly, in rural areas, landowners established towns close to their estates to act as a focal point for markets (where farmers could sell their produce and buy goods they needed). These market towns expanded throughout the 1800s, as first canals and then railways better connected the country. These transport links needed hubs or points of connection, for example Mullingar and Longford. Towns on the coast or a major river were also attractive. Ballina in Co. Mayo was founded in 1729, and its quay for landing ships and the River Moy had a major bearing on its rapid growth and wealth. </a:t>
            </a:r>
          </a:p>
          <a:p>
            <a:pPr algn="l">
              <a:lnSpc>
                <a:spcPts val="4200"/>
              </a:lnSpc>
            </a:pPr>
            <a:r>
              <a:rPr lang="en-US" sz="3000">
                <a:solidFill>
                  <a:srgbClr val="000000"/>
                </a:solidFill>
                <a:latin typeface="Arial"/>
                <a:ea typeface="Arial"/>
                <a:cs typeface="Arial"/>
                <a:sym typeface="Arial"/>
              </a:rPr>
              <a:t>Secondly, Ireland's large urban areas and cities expanded. Belfast became the island's industrial heartland from the 1750s on, while Dublin was the seat of government for the Irish parliament (until 1801) and then for the British government in Ireland. This expansion caused huge issues, such as overcrowding in poor housing and mass concentrated poverty.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817503" y="1999109"/>
            <a:ext cx="12652993" cy="6288783"/>
          </a:xfrm>
          <a:custGeom>
            <a:avLst/>
            <a:gdLst/>
            <a:ahLst/>
            <a:cxnLst/>
            <a:rect r="r" b="b" t="t" l="l"/>
            <a:pathLst>
              <a:path h="6288783" w="12652993">
                <a:moveTo>
                  <a:pt x="0" y="0"/>
                </a:moveTo>
                <a:lnTo>
                  <a:pt x="12652994" y="0"/>
                </a:lnTo>
                <a:lnTo>
                  <a:pt x="12652994" y="6288782"/>
                </a:lnTo>
                <a:lnTo>
                  <a:pt x="0" y="6288782"/>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130 (Artefact, 2nd Edition)</a:t>
            </a:r>
          </a:p>
        </p:txBody>
      </p:sp>
      <p:sp>
        <p:nvSpPr>
          <p:cNvPr name="TextBox 8" id="8"/>
          <p:cNvSpPr txBox="true"/>
          <p:nvPr/>
        </p:nvSpPr>
        <p:spPr>
          <a:xfrm rot="0">
            <a:off x="1028700" y="2111374"/>
            <a:ext cx="15609955" cy="3140076"/>
          </a:xfrm>
          <a:prstGeom prst="rect">
            <a:avLst/>
          </a:prstGeom>
        </p:spPr>
        <p:txBody>
          <a:bodyPr anchor="t" rtlCol="false" tIns="0" lIns="0" bIns="0" rIns="0">
            <a:spAutoFit/>
          </a:bodyPr>
          <a:lstStyle/>
          <a:p>
            <a:pPr algn="l" marL="755644" indent="-377822" lvl="1">
              <a:lnSpc>
                <a:spcPts val="4899"/>
              </a:lnSpc>
              <a:buAutoNum type="arabicPeriod" startAt="1"/>
            </a:pPr>
            <a:r>
              <a:rPr lang="en-US" sz="3499">
                <a:solidFill>
                  <a:srgbClr val="0DA33B"/>
                </a:solidFill>
                <a:latin typeface="Arial"/>
                <a:ea typeface="Arial"/>
                <a:cs typeface="Arial"/>
                <a:sym typeface="Arial"/>
              </a:rPr>
              <a:t>Name two plantation towns in Ireland.</a:t>
            </a:r>
          </a:p>
          <a:p>
            <a:pPr algn="l" marL="755644" indent="-377822" lvl="1">
              <a:lnSpc>
                <a:spcPts val="4899"/>
              </a:lnSpc>
              <a:buAutoNum type="arabicPeriod" startAt="1"/>
            </a:pPr>
            <a:r>
              <a:rPr lang="en-US" sz="3499">
                <a:solidFill>
                  <a:srgbClr val="0DA33B"/>
                </a:solidFill>
                <a:latin typeface="Arial"/>
                <a:ea typeface="Arial"/>
                <a:cs typeface="Arial"/>
                <a:sym typeface="Arial"/>
              </a:rPr>
              <a:t>Describe the layout of a plantation town. </a:t>
            </a:r>
          </a:p>
          <a:p>
            <a:pPr algn="l" marL="755644" indent="-377822" lvl="1">
              <a:lnSpc>
                <a:spcPts val="4899"/>
              </a:lnSpc>
              <a:buAutoNum type="arabicPeriod" startAt="1"/>
            </a:pPr>
            <a:r>
              <a:rPr lang="en-US" sz="3499">
                <a:solidFill>
                  <a:srgbClr val="0DA33B"/>
                </a:solidFill>
                <a:latin typeface="Arial"/>
                <a:ea typeface="Arial"/>
                <a:cs typeface="Arial"/>
                <a:sym typeface="Arial"/>
              </a:rPr>
              <a:t>How was Co. Derry's plantation organised?</a:t>
            </a:r>
          </a:p>
          <a:p>
            <a:pPr algn="l" marL="755644" indent="-377822" lvl="1">
              <a:lnSpc>
                <a:spcPts val="4899"/>
              </a:lnSpc>
              <a:buAutoNum type="arabicPeriod" startAt="1"/>
            </a:pPr>
            <a:r>
              <a:rPr lang="en-US" sz="3499">
                <a:solidFill>
                  <a:srgbClr val="0DA33B"/>
                </a:solidFill>
                <a:latin typeface="Arial"/>
                <a:ea typeface="Arial"/>
                <a:cs typeface="Arial"/>
                <a:sym typeface="Arial"/>
              </a:rPr>
              <a:t>Why is the Plantation of Ireland a contentious issue?</a:t>
            </a:r>
          </a:p>
          <a:p>
            <a:pPr algn="l" marL="755644" indent="-377822" lvl="1">
              <a:lnSpc>
                <a:spcPts val="4899"/>
              </a:lnSpc>
              <a:buAutoNum type="arabicPeriod" startAt="1"/>
            </a:pPr>
            <a:r>
              <a:rPr lang="en-US" sz="3499">
                <a:solidFill>
                  <a:srgbClr val="0DA33B"/>
                </a:solidFill>
                <a:latin typeface="Arial"/>
                <a:ea typeface="Arial"/>
                <a:cs typeface="Arial"/>
                <a:sym typeface="Arial"/>
              </a:rPr>
              <a:t>How did towns develop in Ireland after the 1700s?</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130 (Artefact, 2nd Edition)</a:t>
            </a:r>
          </a:p>
        </p:txBody>
      </p:sp>
      <p:sp>
        <p:nvSpPr>
          <p:cNvPr name="TextBox 8" id="8"/>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Any two of: Killarney, Portlaoise, Derry.</a:t>
            </a:r>
          </a:p>
          <a:p>
            <a:pPr algn="l" marL="539749" indent="-269875" lvl="1">
              <a:lnSpc>
                <a:spcPts val="3499"/>
              </a:lnSpc>
              <a:buAutoNum type="arabicPeriod" startAt="1"/>
            </a:pPr>
            <a:r>
              <a:rPr lang="en-US" sz="2499">
                <a:solidFill>
                  <a:srgbClr val="000000"/>
                </a:solidFill>
                <a:latin typeface="Arial"/>
                <a:ea typeface="Arial"/>
                <a:cs typeface="Arial"/>
                <a:sym typeface="Arial"/>
              </a:rPr>
              <a:t>Plantation towns were walled and had wide, straight streets, usually laid out around a square where weekly markets were held.</a:t>
            </a:r>
          </a:p>
          <a:p>
            <a:pPr algn="l" marL="539749" indent="-269875" lvl="1">
              <a:lnSpc>
                <a:spcPts val="3499"/>
              </a:lnSpc>
              <a:buAutoNum type="arabicPeriod" startAt="1"/>
            </a:pPr>
            <a:r>
              <a:rPr lang="en-US" sz="2499">
                <a:solidFill>
                  <a:srgbClr val="000000"/>
                </a:solidFill>
                <a:latin typeface="Arial"/>
                <a:ea typeface="Arial"/>
                <a:cs typeface="Arial"/>
                <a:sym typeface="Arial"/>
              </a:rPr>
              <a:t>King James I asked the London guilds for finance in return for the county of Derry; each section of land was given to a guild, for example tailors, fishmongers or goldsmiths; the London guilds renamed it ‘Londonderry’ when it was granted a royal charter by King James I in 1613; from 1610 to 1618, the guilds built a fortified city; it was planned in a grid pattern, which remains today; high walls were built around the city; the centre was a diamond-shaped area.</a:t>
            </a:r>
          </a:p>
          <a:p>
            <a:pPr algn="l" marL="539749" indent="-269875" lvl="1">
              <a:lnSpc>
                <a:spcPts val="3499"/>
              </a:lnSpc>
              <a:buAutoNum type="arabicPeriod" startAt="1"/>
            </a:pPr>
            <a:r>
              <a:rPr lang="en-US" sz="2499">
                <a:solidFill>
                  <a:srgbClr val="000000"/>
                </a:solidFill>
                <a:latin typeface="Arial"/>
                <a:ea typeface="Arial"/>
                <a:cs typeface="Arial"/>
                <a:sym typeface="Arial"/>
              </a:rPr>
              <a:t>Differences between Catholics and Protestants a rising from the period of the Plantations continue to lead to tensions, discrimination, conflict and violence, especially in Ulster.</a:t>
            </a:r>
          </a:p>
          <a:p>
            <a:pPr algn="l" marL="539749" indent="-269875" lvl="1">
              <a:lnSpc>
                <a:spcPts val="3499"/>
              </a:lnSpc>
              <a:buAutoNum type="arabicPeriod" startAt="1"/>
            </a:pPr>
            <a:r>
              <a:rPr lang="en-US" sz="2499">
                <a:solidFill>
                  <a:srgbClr val="000000"/>
                </a:solidFill>
                <a:latin typeface="Arial"/>
                <a:ea typeface="Arial"/>
                <a:cs typeface="Arial"/>
                <a:sym typeface="Arial"/>
              </a:rPr>
              <a:t>In rural areas, landowners established towns close to their estates to act as a focal point for markets; these market towns expanded due to canals and railways in the 1800s; Ireland’s larger urban areas and cities expanded; Belfast became the island’s industrial heart land from the 1750s on, while Dublin was the seat of government for the Irish parliament (until 1801) and then for the British government in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11.8: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11.8: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1500 to 1680</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Dublin and its surrounding areas (the Pale) were the base of English power in Ireland.</a:t>
            </a:r>
          </a:p>
          <a:p>
            <a:pPr algn="l" marL="539754" indent="-269877" lvl="1">
              <a:lnSpc>
                <a:spcPts val="3500"/>
              </a:lnSpc>
              <a:buFont typeface="Arial"/>
              <a:buChar char="•"/>
            </a:pPr>
            <a:r>
              <a:rPr lang="en-US" sz="2500">
                <a:solidFill>
                  <a:srgbClr val="000000"/>
                </a:solidFill>
                <a:latin typeface="Arial"/>
                <a:ea typeface="Arial"/>
                <a:cs typeface="Arial"/>
                <a:sym typeface="Arial"/>
              </a:rPr>
              <a:t>The Anglo-Irish and Gaelic Irish owned most of the land. </a:t>
            </a:r>
          </a:p>
          <a:p>
            <a:pPr algn="l" marL="539754" indent="-269877" lvl="1">
              <a:lnSpc>
                <a:spcPts val="3500"/>
              </a:lnSpc>
              <a:buFont typeface="Arial"/>
              <a:buChar char="•"/>
            </a:pPr>
            <a:r>
              <a:rPr lang="en-US" sz="2500">
                <a:solidFill>
                  <a:srgbClr val="000000"/>
                </a:solidFill>
                <a:latin typeface="Arial"/>
                <a:ea typeface="Arial"/>
                <a:cs typeface="Arial"/>
                <a:sym typeface="Arial"/>
              </a:rPr>
              <a:t>The Tudors wanted to expand their kingdom; to make Ireland Protestant; to stop Ireland forming alliances with Catholic monarchs; to impose English customs, culture, laws and so forth on the Gaelic Irish. </a:t>
            </a:r>
          </a:p>
          <a:p>
            <a:pPr algn="l" marL="539754" indent="-269877" lvl="1">
              <a:lnSpc>
                <a:spcPts val="3500"/>
              </a:lnSpc>
              <a:buFont typeface="Arial"/>
              <a:buChar char="•"/>
            </a:pPr>
            <a:r>
              <a:rPr lang="en-US" sz="2500">
                <a:solidFill>
                  <a:srgbClr val="000000"/>
                </a:solidFill>
                <a:latin typeface="Arial"/>
                <a:ea typeface="Arial"/>
                <a:cs typeface="Arial"/>
                <a:sym typeface="Arial"/>
              </a:rPr>
              <a:t>Under 'Surrender and Regrant', local rulers surrendered themselves and their lands to Henry VIII, and he granted their land back to them along with an English title. </a:t>
            </a:r>
          </a:p>
          <a:p>
            <a:pPr algn="l" marL="539754" indent="-269877" lvl="1">
              <a:lnSpc>
                <a:spcPts val="3500"/>
              </a:lnSpc>
              <a:buFont typeface="Arial"/>
              <a:buChar char="•"/>
            </a:pPr>
            <a:r>
              <a:rPr lang="en-US" sz="2500">
                <a:solidFill>
                  <a:srgbClr val="000000"/>
                </a:solidFill>
                <a:latin typeface="Arial"/>
                <a:ea typeface="Arial"/>
                <a:cs typeface="Arial"/>
                <a:sym typeface="Arial"/>
              </a:rPr>
              <a:t>Confiscated Irish land was sold or rented to loyal English settlers. This was known as plantation. </a:t>
            </a:r>
          </a:p>
          <a:p>
            <a:pPr algn="l" marL="539754" indent="-269877" lvl="1">
              <a:lnSpc>
                <a:spcPts val="3500"/>
              </a:lnSpc>
              <a:buFont typeface="Arial"/>
              <a:buChar char="•"/>
            </a:pPr>
            <a:r>
              <a:rPr lang="en-US" sz="2500">
                <a:solidFill>
                  <a:srgbClr val="000000"/>
                </a:solidFill>
                <a:latin typeface="Arial"/>
                <a:ea typeface="Arial"/>
                <a:cs typeface="Arial"/>
                <a:sym typeface="Arial"/>
              </a:rPr>
              <a:t>The first plantation was the Laois-Offaly Plantation, organised by Queen Mary I. The second plantation was the Munster Plantation, organised by Queen Elizabeth I.</a:t>
            </a:r>
          </a:p>
          <a:p>
            <a:pPr algn="l" marL="539754" indent="-269877" lvl="1">
              <a:lnSpc>
                <a:spcPts val="3500"/>
              </a:lnSpc>
              <a:buFont typeface="Arial"/>
              <a:buChar char="•"/>
            </a:pPr>
            <a:r>
              <a:rPr lang="en-US" sz="2500">
                <a:solidFill>
                  <a:srgbClr val="000000"/>
                </a:solidFill>
                <a:latin typeface="Arial"/>
                <a:ea typeface="Arial"/>
                <a:cs typeface="Arial"/>
                <a:sym typeface="Arial"/>
              </a:rPr>
              <a:t>The Ulster Plantation, organised by King James I, was successful. Many English and Scottish planters moved to Ulster and it became loyal to the Crown. The Protestant population grew and prospered, while the Gaelic Irish lost their land. Tensions continue to this day. </a:t>
            </a:r>
          </a:p>
          <a:p>
            <a:pPr algn="l" marL="539754" indent="-269877" lvl="1">
              <a:lnSpc>
                <a:spcPts val="3500"/>
              </a:lnSpc>
              <a:buFont typeface="Arial"/>
              <a:buChar char="•"/>
            </a:pPr>
            <a:r>
              <a:rPr lang="en-US" sz="2500">
                <a:solidFill>
                  <a:srgbClr val="000000"/>
                </a:solidFill>
                <a:latin typeface="Arial"/>
                <a:ea typeface="Arial"/>
                <a:cs typeface="Arial"/>
                <a:sym typeface="Arial"/>
              </a:rPr>
              <a:t>The last plantation was the Cromwell Plantation, organised by Oliver Cromwell. </a:t>
            </a:r>
          </a:p>
          <a:p>
            <a:pPr algn="l" marL="539754" indent="-269877" lvl="1">
              <a:lnSpc>
                <a:spcPts val="3500"/>
              </a:lnSpc>
              <a:buFont typeface="Arial"/>
              <a:buChar char="•"/>
            </a:pPr>
            <a:r>
              <a:rPr lang="en-US" sz="2500">
                <a:solidFill>
                  <a:srgbClr val="000000"/>
                </a:solidFill>
                <a:latin typeface="Arial"/>
                <a:ea typeface="Arial"/>
                <a:cs typeface="Arial"/>
                <a:sym typeface="Arial"/>
              </a:rPr>
              <a:t>Many Irish towns which had been founded as Viking settlements or under the Norman Invasion, continued to develop as a result of the Plantations. </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In this chapter, we learned that...</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Reflecting on... Early Christian Ireland</a:t>
            </a:r>
          </a:p>
        </p:txBody>
      </p:sp>
      <p:sp>
        <p:nvSpPr>
          <p:cNvPr name="TextBox 7" id="7"/>
          <p:cNvSpPr txBox="true"/>
          <p:nvPr/>
        </p:nvSpPr>
        <p:spPr>
          <a:xfrm rot="0">
            <a:off x="1028700" y="2130424"/>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Plantations influenced identity on the island of Ireland in various ways. </a:t>
            </a:r>
            <a:r>
              <a:rPr lang="en-US" sz="2999">
                <a:solidFill>
                  <a:srgbClr val="000000"/>
                </a:solidFill>
                <a:latin typeface="Arial"/>
                <a:ea typeface="Arial"/>
                <a:cs typeface="Arial"/>
                <a:sym typeface="Arial"/>
              </a:rPr>
              <a:t>Ireland was changed religiously, politically and culturally. The Ulster Plantation, led by James I, was to have the longest lasting effect on the island of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Walls of Derry, Northern Ireland</a:t>
            </a:r>
          </a:p>
          <a:p>
            <a:pPr algn="l">
              <a:lnSpc>
                <a:spcPts val="3500"/>
              </a:lnSpc>
            </a:pPr>
            <a:r>
              <a:rPr lang="en-US" sz="2500">
                <a:solidFill>
                  <a:srgbClr val="000000"/>
                </a:solidFill>
                <a:latin typeface="Arial"/>
                <a:ea typeface="Arial"/>
                <a:cs typeface="Arial"/>
                <a:sym typeface="Arial"/>
              </a:rPr>
              <a:t>Portadown Fort, Northern Ireland</a:t>
            </a:r>
          </a:p>
          <a:p>
            <a:pPr algn="l">
              <a:lnSpc>
                <a:spcPts val="3500"/>
              </a:lnSpc>
            </a:pPr>
            <a:r>
              <a:rPr lang="en-US" sz="2500">
                <a:solidFill>
                  <a:srgbClr val="000000"/>
                </a:solidFill>
                <a:latin typeface="Arial"/>
                <a:ea typeface="Arial"/>
                <a:cs typeface="Arial"/>
                <a:sym typeface="Arial"/>
              </a:rPr>
              <a:t>Donegal Castle, Republic of Ireland</a:t>
            </a:r>
          </a:p>
          <a:p>
            <a:pPr algn="l">
              <a:lnSpc>
                <a:spcPts val="3500"/>
              </a:lnSpc>
            </a:pPr>
            <a:r>
              <a:rPr lang="en-US" sz="2500">
                <a:solidFill>
                  <a:srgbClr val="000000"/>
                </a:solidFill>
                <a:latin typeface="Arial"/>
                <a:ea typeface="Arial"/>
                <a:cs typeface="Arial"/>
                <a:sym typeface="Arial"/>
              </a:rPr>
              <a:t>Elizabeth Fort, Cork, Republic of Ireland</a:t>
            </a:r>
          </a:p>
          <a:p>
            <a:pPr algn="l">
              <a:lnSpc>
                <a:spcPts val="3500"/>
              </a:lnSpc>
            </a:pPr>
            <a:r>
              <a:rPr lang="en-US" sz="2500">
                <a:solidFill>
                  <a:srgbClr val="000000"/>
                </a:solidFill>
                <a:latin typeface="Arial"/>
                <a:ea typeface="Arial"/>
                <a:cs typeface="Arial"/>
                <a:sym typeface="Arial"/>
              </a:rPr>
              <a:t>Fort Protector, Portlaoise, Republic of Ireland</a:t>
            </a:r>
          </a:p>
          <a:p>
            <a:pPr algn="l">
              <a:lnSpc>
                <a:spcPts val="3500"/>
              </a:lnSpc>
            </a:pPr>
          </a:p>
        </p:txBody>
      </p:sp>
      <p:sp>
        <p:nvSpPr>
          <p:cNvPr name="TextBox 10" id="10"/>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Queen Mary I</a:t>
            </a:r>
          </a:p>
          <a:p>
            <a:pPr algn="l">
              <a:lnSpc>
                <a:spcPts val="3500"/>
              </a:lnSpc>
            </a:pPr>
            <a:r>
              <a:rPr lang="en-US" sz="2500">
                <a:solidFill>
                  <a:srgbClr val="000000"/>
                </a:solidFill>
                <a:latin typeface="Arial"/>
                <a:ea typeface="Arial"/>
                <a:cs typeface="Arial"/>
                <a:sym typeface="Arial"/>
              </a:rPr>
              <a:t>Hugh O’Neill</a:t>
            </a:r>
          </a:p>
          <a:p>
            <a:pPr algn="l">
              <a:lnSpc>
                <a:spcPts val="3500"/>
              </a:lnSpc>
            </a:pPr>
            <a:r>
              <a:rPr lang="en-US" sz="2500">
                <a:solidFill>
                  <a:srgbClr val="000000"/>
                </a:solidFill>
                <a:latin typeface="Arial"/>
                <a:ea typeface="Arial"/>
                <a:cs typeface="Arial"/>
                <a:sym typeface="Arial"/>
              </a:rPr>
              <a:t>Randal McDonnell</a:t>
            </a:r>
          </a:p>
          <a:p>
            <a:pPr algn="l">
              <a:lnSpc>
                <a:spcPts val="3500"/>
              </a:lnSpc>
            </a:pPr>
            <a:r>
              <a:rPr lang="en-US" sz="2500">
                <a:solidFill>
                  <a:srgbClr val="000000"/>
                </a:solidFill>
                <a:latin typeface="Arial"/>
                <a:ea typeface="Arial"/>
                <a:cs typeface="Arial"/>
                <a:sym typeface="Arial"/>
              </a:rPr>
              <a:t>Charles Mountjoy</a:t>
            </a:r>
          </a:p>
          <a:p>
            <a:pPr algn="l">
              <a:lnSpc>
                <a:spcPts val="3500"/>
              </a:lnSpc>
            </a:pPr>
            <a:r>
              <a:rPr lang="en-US" sz="2500">
                <a:solidFill>
                  <a:srgbClr val="000000"/>
                </a:solidFill>
                <a:latin typeface="Arial"/>
                <a:ea typeface="Arial"/>
                <a:cs typeface="Arial"/>
                <a:sym typeface="Arial"/>
              </a:rPr>
              <a:t>William Petty</a:t>
            </a:r>
          </a:p>
          <a:p>
            <a:pPr algn="l">
              <a:lnSpc>
                <a:spcPts val="3500"/>
              </a:lnSpc>
            </a:pPr>
            <a:r>
              <a:rPr lang="en-US" sz="2500">
                <a:solidFill>
                  <a:srgbClr val="000000"/>
                </a:solidFill>
                <a:latin typeface="Arial"/>
                <a:ea typeface="Arial"/>
                <a:cs typeface="Arial"/>
                <a:sym typeface="Arial"/>
              </a:rPr>
              <a:t>Queen Elizabeth I</a:t>
            </a:r>
          </a:p>
          <a:p>
            <a:pPr algn="l">
              <a:lnSpc>
                <a:spcPts val="3500"/>
              </a:lnSpc>
            </a:pPr>
            <a:r>
              <a:rPr lang="en-US" sz="2500">
                <a:solidFill>
                  <a:srgbClr val="000000"/>
                </a:solidFill>
                <a:latin typeface="Arial"/>
                <a:ea typeface="Arial"/>
                <a:cs typeface="Arial"/>
                <a:sym typeface="Arial"/>
              </a:rPr>
              <a:t>Hugh O’Donnell</a:t>
            </a:r>
          </a:p>
          <a:p>
            <a:pPr algn="l">
              <a:lnSpc>
                <a:spcPts val="3500"/>
              </a:lnSpc>
            </a:pPr>
            <a:r>
              <a:rPr lang="en-US" sz="2500">
                <a:solidFill>
                  <a:srgbClr val="000000"/>
                </a:solidFill>
                <a:latin typeface="Arial"/>
                <a:ea typeface="Arial"/>
                <a:cs typeface="Arial"/>
                <a:sym typeface="Arial"/>
              </a:rPr>
              <a:t>Hugh Montgomery</a:t>
            </a:r>
          </a:p>
          <a:p>
            <a:pPr algn="l">
              <a:lnSpc>
                <a:spcPts val="3500"/>
              </a:lnSpc>
            </a:pPr>
            <a:r>
              <a:rPr lang="en-US" sz="2500">
                <a:solidFill>
                  <a:srgbClr val="000000"/>
                </a:solidFill>
                <a:latin typeface="Arial"/>
                <a:ea typeface="Arial"/>
                <a:cs typeface="Arial"/>
                <a:sym typeface="Arial"/>
              </a:rPr>
              <a:t>Cahir O’Doherty</a:t>
            </a:r>
          </a:p>
          <a:p>
            <a:pPr algn="l">
              <a:lnSpc>
                <a:spcPts val="3500"/>
              </a:lnSpc>
            </a:pPr>
            <a:r>
              <a:rPr lang="en-US" sz="2500">
                <a:solidFill>
                  <a:srgbClr val="000000"/>
                </a:solidFill>
                <a:latin typeface="Arial"/>
                <a:ea typeface="Arial"/>
                <a:cs typeface="Arial"/>
                <a:sym typeface="Arial"/>
              </a:rPr>
              <a:t>King James I</a:t>
            </a:r>
          </a:p>
          <a:p>
            <a:pPr algn="l">
              <a:lnSpc>
                <a:spcPts val="3500"/>
              </a:lnSpc>
            </a:pPr>
            <a:r>
              <a:rPr lang="en-US" sz="2500">
                <a:solidFill>
                  <a:srgbClr val="000000"/>
                </a:solidFill>
                <a:latin typeface="Arial"/>
                <a:ea typeface="Arial"/>
                <a:cs typeface="Arial"/>
                <a:sym typeface="Arial"/>
              </a:rPr>
              <a:t>Arthur Chichester</a:t>
            </a:r>
          </a:p>
          <a:p>
            <a:pPr algn="l">
              <a:lnSpc>
                <a:spcPts val="3500"/>
              </a:lnSpc>
            </a:pPr>
            <a:r>
              <a:rPr lang="en-US" sz="2500">
                <a:solidFill>
                  <a:srgbClr val="000000"/>
                </a:solidFill>
                <a:latin typeface="Arial"/>
                <a:ea typeface="Arial"/>
                <a:cs typeface="Arial"/>
                <a:sym typeface="Arial"/>
              </a:rPr>
              <a:t>James Hamilton</a:t>
            </a:r>
          </a:p>
          <a:p>
            <a:pPr algn="l">
              <a:lnSpc>
                <a:spcPts val="3500"/>
              </a:lnSpc>
            </a:pPr>
            <a:r>
              <a:rPr lang="en-US" sz="2500">
                <a:solidFill>
                  <a:srgbClr val="000000"/>
                </a:solidFill>
                <a:latin typeface="Arial"/>
                <a:ea typeface="Arial"/>
                <a:cs typeface="Arial"/>
                <a:sym typeface="Arial"/>
              </a:rPr>
              <a:t>Viscount de Vesci</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Anglo-Irish</a:t>
            </a:r>
          </a:p>
        </p:txBody>
      </p:sp>
      <p:sp>
        <p:nvSpPr>
          <p:cNvPr name="TextBox 9" id="9"/>
          <p:cNvSpPr txBox="true"/>
          <p:nvPr/>
        </p:nvSpPr>
        <p:spPr>
          <a:xfrm rot="0">
            <a:off x="1028700" y="2139949"/>
            <a:ext cx="10377566"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Anglo-Irish</a:t>
            </a:r>
            <a:r>
              <a:rPr lang="en-US" sz="2500">
                <a:solidFill>
                  <a:srgbClr val="000000"/>
                </a:solidFill>
                <a:latin typeface="Arial"/>
                <a:ea typeface="Arial"/>
                <a:cs typeface="Arial"/>
                <a:sym typeface="Arial"/>
              </a:rPr>
              <a:t> were </a:t>
            </a:r>
            <a:r>
              <a:rPr lang="en-US" sz="2500" u="sng">
                <a:solidFill>
                  <a:srgbClr val="000000"/>
                </a:solidFill>
                <a:latin typeface="Arial"/>
                <a:ea typeface="Arial"/>
                <a:cs typeface="Arial"/>
                <a:sym typeface="Arial"/>
              </a:rPr>
              <a:t>descendants of the Anglo-Normans who had invaded Ireland in the twelfth century</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They were also known as the </a:t>
            </a:r>
            <a:r>
              <a:rPr lang="en-US" b="true" sz="2500">
                <a:solidFill>
                  <a:srgbClr val="000000"/>
                </a:solidFill>
                <a:latin typeface="Arial Bold"/>
                <a:ea typeface="Arial Bold"/>
                <a:cs typeface="Arial Bold"/>
                <a:sym typeface="Arial Bold"/>
              </a:rPr>
              <a:t>Gaelicised Anglo-Normans</a:t>
            </a:r>
            <a:r>
              <a:rPr lang="en-US" sz="2500">
                <a:solidFill>
                  <a:srgbClr val="000000"/>
                </a:solidFill>
                <a:latin typeface="Arial"/>
                <a:ea typeface="Arial"/>
                <a:cs typeface="Arial"/>
                <a:sym typeface="Arial"/>
              </a:rPr>
              <a:t> because they followed a combination of English and Irish laws and traditions.</a:t>
            </a:r>
          </a:p>
          <a:p>
            <a:pPr algn="l" marL="539754" indent="-269877" lvl="1">
              <a:lnSpc>
                <a:spcPts val="3500"/>
              </a:lnSpc>
              <a:buFont typeface="Arial"/>
              <a:buChar char="•"/>
            </a:pPr>
            <a:r>
              <a:rPr lang="en-US" sz="2500">
                <a:solidFill>
                  <a:srgbClr val="000000"/>
                </a:solidFill>
                <a:latin typeface="Arial"/>
                <a:ea typeface="Arial"/>
                <a:cs typeface="Arial"/>
                <a:sym typeface="Arial"/>
              </a:rPr>
              <a:t>By the 1500s, they had become independent of the English Crown. Examples of powerful Anglo-Irish families were: </a:t>
            </a:r>
            <a:r>
              <a:rPr lang="en-US" b="true" sz="2500">
                <a:solidFill>
                  <a:srgbClr val="000000"/>
                </a:solidFill>
                <a:latin typeface="Arial Bold"/>
                <a:ea typeface="Arial Bold"/>
                <a:cs typeface="Arial Bold"/>
                <a:sym typeface="Arial Bold"/>
              </a:rPr>
              <a:t>Fitzgeralds of Kildare</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Maynooth</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Butlers of Ormond</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Kilkenny</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Fitzgeralds of Munster</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Listowel</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From 1468 onwards, the </a:t>
            </a:r>
            <a:r>
              <a:rPr lang="en-US" b="true" sz="2500">
                <a:solidFill>
                  <a:srgbClr val="000000"/>
                </a:solidFill>
                <a:latin typeface="Arial Bold"/>
                <a:ea typeface="Arial Bold"/>
                <a:cs typeface="Arial Bold"/>
                <a:sym typeface="Arial Bold"/>
              </a:rPr>
              <a:t>Lord Deputy </a:t>
            </a:r>
            <a:r>
              <a:rPr lang="en-US" sz="2500">
                <a:solidFill>
                  <a:srgbClr val="000000"/>
                </a:solidFill>
                <a:latin typeface="Arial"/>
                <a:ea typeface="Arial"/>
                <a:cs typeface="Arial"/>
                <a:sym typeface="Arial"/>
              </a:rPr>
              <a:t>(King’s representative in Ireland) was from an Anglo-Irish family. </a:t>
            </a:r>
          </a:p>
        </p:txBody>
      </p:sp>
      <p:sp>
        <p:nvSpPr>
          <p:cNvPr name="Freeform 10" id="10"/>
          <p:cNvSpPr/>
          <p:nvPr/>
        </p:nvSpPr>
        <p:spPr>
          <a:xfrm flipH="false" flipV="false" rot="0">
            <a:off x="11406266" y="3275896"/>
            <a:ext cx="5532994" cy="3735207"/>
          </a:xfrm>
          <a:custGeom>
            <a:avLst/>
            <a:gdLst/>
            <a:ahLst/>
            <a:cxnLst/>
            <a:rect r="r" b="b" t="t" l="l"/>
            <a:pathLst>
              <a:path h="3735207" w="5532994">
                <a:moveTo>
                  <a:pt x="0" y="0"/>
                </a:moveTo>
                <a:lnTo>
                  <a:pt x="5532994" y="0"/>
                </a:lnTo>
                <a:lnTo>
                  <a:pt x="5532994" y="3735208"/>
                </a:lnTo>
                <a:lnTo>
                  <a:pt x="0" y="3735208"/>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Gaelic Irish</a:t>
            </a:r>
          </a:p>
        </p:txBody>
      </p:sp>
      <p:sp>
        <p:nvSpPr>
          <p:cNvPr name="TextBox 9" id="9"/>
          <p:cNvSpPr txBox="true"/>
          <p:nvPr/>
        </p:nvSpPr>
        <p:spPr>
          <a:xfrm rot="0">
            <a:off x="1028700" y="2139949"/>
            <a:ext cx="10306348"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Gaelic Irish</a:t>
            </a:r>
            <a:r>
              <a:rPr lang="en-US" sz="2500">
                <a:solidFill>
                  <a:srgbClr val="000000"/>
                </a:solidFill>
                <a:latin typeface="Arial"/>
                <a:ea typeface="Arial"/>
                <a:cs typeface="Arial"/>
                <a:sym typeface="Arial"/>
              </a:rPr>
              <a:t> were </a:t>
            </a:r>
            <a:r>
              <a:rPr lang="en-US" sz="2500" u="sng">
                <a:solidFill>
                  <a:srgbClr val="000000"/>
                </a:solidFill>
                <a:latin typeface="Arial"/>
                <a:ea typeface="Arial"/>
                <a:cs typeface="Arial"/>
                <a:sym typeface="Arial"/>
              </a:rPr>
              <a:t>the Gaelic chieftains who followed Irish law (Brehon law)</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Brehon laws</a:t>
            </a:r>
            <a:r>
              <a:rPr lang="en-US" sz="2500">
                <a:solidFill>
                  <a:srgbClr val="000000"/>
                </a:solidFill>
                <a:latin typeface="Arial"/>
                <a:ea typeface="Arial"/>
                <a:cs typeface="Arial"/>
                <a:sym typeface="Arial"/>
              </a:rPr>
              <a:t> were </a:t>
            </a:r>
            <a:r>
              <a:rPr lang="en-US" sz="2500" u="sng">
                <a:solidFill>
                  <a:srgbClr val="000000"/>
                </a:solidFill>
                <a:latin typeface="Arial"/>
                <a:ea typeface="Arial"/>
                <a:cs typeface="Arial"/>
                <a:sym typeface="Arial"/>
              </a:rPr>
              <a:t>Gaelic Irish laws dating from the Iron Age</a:t>
            </a:r>
            <a:r>
              <a:rPr lang="en-US" sz="2500">
                <a:solidFill>
                  <a:srgbClr val="000000"/>
                </a:solidFill>
                <a:latin typeface="Arial"/>
                <a:ea typeface="Arial"/>
                <a:cs typeface="Arial"/>
                <a:sym typeface="Arial"/>
              </a:rPr>
              <a:t>. The laws were a civil rather than a criminal code. They dealt with fines for harm caused and rules about property, leadership, marriage and other contracts.</a:t>
            </a:r>
          </a:p>
          <a:p>
            <a:pPr algn="l" marL="539754" indent="-269877" lvl="1">
              <a:lnSpc>
                <a:spcPts val="3500"/>
              </a:lnSpc>
              <a:buFont typeface="Arial"/>
              <a:buChar char="•"/>
            </a:pPr>
            <a:r>
              <a:rPr lang="en-US" sz="2500">
                <a:solidFill>
                  <a:srgbClr val="000000"/>
                </a:solidFill>
                <a:latin typeface="Arial"/>
                <a:ea typeface="Arial"/>
                <a:cs typeface="Arial"/>
                <a:sym typeface="Arial"/>
              </a:rPr>
              <a:t>The Gaelic Irish did not recognise the English king as ruler of Ireland.</a:t>
            </a:r>
          </a:p>
          <a:p>
            <a:pPr algn="l" marL="539754" indent="-269877" lvl="1">
              <a:lnSpc>
                <a:spcPts val="3500"/>
              </a:lnSpc>
              <a:buFont typeface="Arial"/>
              <a:buChar char="•"/>
            </a:pPr>
            <a:r>
              <a:rPr lang="en-US" sz="2500">
                <a:solidFill>
                  <a:srgbClr val="000000"/>
                </a:solidFill>
                <a:latin typeface="Arial"/>
                <a:ea typeface="Arial"/>
                <a:cs typeface="Arial"/>
                <a:sym typeface="Arial"/>
              </a:rPr>
              <a:t>They feared that the Crown would try to expand its control over Ireland – they disliked and attacked English settlers for this. </a:t>
            </a:r>
          </a:p>
          <a:p>
            <a:pPr algn="l" marL="539754" indent="-269877" lvl="1">
              <a:lnSpc>
                <a:spcPts val="3500"/>
              </a:lnSpc>
              <a:buFont typeface="Arial"/>
              <a:buChar char="•"/>
            </a:pPr>
            <a:r>
              <a:rPr lang="en-US" sz="2500">
                <a:solidFill>
                  <a:srgbClr val="000000"/>
                </a:solidFill>
                <a:latin typeface="Arial"/>
                <a:ea typeface="Arial"/>
                <a:cs typeface="Arial"/>
                <a:sym typeface="Arial"/>
              </a:rPr>
              <a:t>Examples of powerful Gaelic Irish families (clans) included the </a:t>
            </a:r>
            <a:r>
              <a:rPr lang="en-US" b="true" sz="2500">
                <a:solidFill>
                  <a:srgbClr val="000000"/>
                </a:solidFill>
                <a:latin typeface="Arial Bold"/>
                <a:ea typeface="Arial Bold"/>
                <a:cs typeface="Arial Bold"/>
                <a:sym typeface="Arial Bold"/>
              </a:rPr>
              <a:t>O’Neills of Tyrone</a:t>
            </a:r>
            <a:r>
              <a:rPr lang="en-US" sz="2500">
                <a:solidFill>
                  <a:srgbClr val="000000"/>
                </a:solidFill>
                <a:latin typeface="Arial"/>
                <a:ea typeface="Arial"/>
                <a:cs typeface="Arial"/>
                <a:sym typeface="Arial"/>
              </a:rPr>
              <a:t>, the </a:t>
            </a:r>
            <a:r>
              <a:rPr lang="en-US" b="true" sz="2500">
                <a:solidFill>
                  <a:srgbClr val="000000"/>
                </a:solidFill>
                <a:latin typeface="Arial Bold"/>
                <a:ea typeface="Arial Bold"/>
                <a:cs typeface="Arial Bold"/>
                <a:sym typeface="Arial Bold"/>
              </a:rPr>
              <a:t>O'Donnells of Donegal</a:t>
            </a:r>
            <a:r>
              <a:rPr lang="en-US" sz="2500">
                <a:solidFill>
                  <a:srgbClr val="000000"/>
                </a:solidFill>
                <a:latin typeface="Arial"/>
                <a:ea typeface="Arial"/>
                <a:cs typeface="Arial"/>
                <a:sym typeface="Arial"/>
              </a:rPr>
              <a:t> and the </a:t>
            </a:r>
            <a:r>
              <a:rPr lang="en-US" b="true" sz="2500">
                <a:solidFill>
                  <a:srgbClr val="000000"/>
                </a:solidFill>
                <a:latin typeface="Arial Bold"/>
                <a:ea typeface="Arial Bold"/>
                <a:cs typeface="Arial Bold"/>
                <a:sym typeface="Arial Bold"/>
              </a:rPr>
              <a:t>O’Connors of Offaly</a:t>
            </a:r>
            <a:r>
              <a:rPr lang="en-US" sz="2500">
                <a:solidFill>
                  <a:srgbClr val="000000"/>
                </a:solidFill>
                <a:latin typeface="Arial"/>
                <a:ea typeface="Arial"/>
                <a:cs typeface="Arial"/>
                <a:sym typeface="Arial"/>
              </a:rPr>
              <a:t>.</a:t>
            </a:r>
          </a:p>
        </p:txBody>
      </p:sp>
      <p:sp>
        <p:nvSpPr>
          <p:cNvPr name="Freeform 10" id="10"/>
          <p:cNvSpPr/>
          <p:nvPr/>
        </p:nvSpPr>
        <p:spPr>
          <a:xfrm flipH="false" flipV="false" rot="0">
            <a:off x="11658898" y="1938773"/>
            <a:ext cx="5280362" cy="6409454"/>
          </a:xfrm>
          <a:custGeom>
            <a:avLst/>
            <a:gdLst/>
            <a:ahLst/>
            <a:cxnLst/>
            <a:rect r="r" b="b" t="t" l="l"/>
            <a:pathLst>
              <a:path h="6409454" w="5280362">
                <a:moveTo>
                  <a:pt x="0" y="0"/>
                </a:moveTo>
                <a:lnTo>
                  <a:pt x="5280362" y="0"/>
                </a:lnTo>
                <a:lnTo>
                  <a:pt x="5280362" y="6409454"/>
                </a:lnTo>
                <a:lnTo>
                  <a:pt x="0" y="6409454"/>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2336943"/>
          <a:ext cx="15609955" cy="7296150"/>
        </p:xfrm>
        <a:graphic>
          <a:graphicData uri="http://schemas.openxmlformats.org/drawingml/2006/table">
            <a:tbl>
              <a:tblPr/>
              <a:tblGrid>
                <a:gridCol w="7804977"/>
                <a:gridCol w="7804977"/>
              </a:tblGrid>
              <a:tr h="861750">
                <a:tc>
                  <a:txBody>
                    <a:bodyPr anchor="t" rtlCol="false"/>
                    <a:lstStyle/>
                    <a:p>
                      <a:pPr algn="ctr">
                        <a:lnSpc>
                          <a:spcPts val="3359"/>
                        </a:lnSpc>
                        <a:defRPr/>
                      </a:pPr>
                      <a:r>
                        <a:rPr lang="en-US" sz="2400" b="true">
                          <a:solidFill>
                            <a:srgbClr val="FFFFFF"/>
                          </a:solidFill>
                          <a:latin typeface="Arial Bold"/>
                          <a:ea typeface="Arial Bold"/>
                          <a:cs typeface="Arial Bold"/>
                          <a:sym typeface="Arial Bold"/>
                        </a:rPr>
                        <a:t>Brehon Law (Gaelic Irish)</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3359"/>
                        </a:lnSpc>
                        <a:defRPr/>
                      </a:pPr>
                      <a:r>
                        <a:rPr lang="en-US" sz="2400" b="true">
                          <a:solidFill>
                            <a:srgbClr val="FFFFFF"/>
                          </a:solidFill>
                          <a:latin typeface="Arial Bold"/>
                          <a:ea typeface="Arial Bold"/>
                          <a:cs typeface="Arial Bold"/>
                          <a:sym typeface="Arial Bold"/>
                        </a:rPr>
                        <a:t>English Common Law (the Pale)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861750">
                <a:tc>
                  <a:txBody>
                    <a:bodyPr anchor="t" rtlCol="false"/>
                    <a:lstStyle/>
                    <a:p>
                      <a:pPr algn="ctr">
                        <a:lnSpc>
                          <a:spcPts val="3359"/>
                        </a:lnSpc>
                        <a:defRPr/>
                      </a:pPr>
                      <a:r>
                        <a:rPr lang="en-US" sz="2400">
                          <a:solidFill>
                            <a:srgbClr val="000000"/>
                          </a:solidFill>
                          <a:latin typeface="Arial"/>
                          <a:ea typeface="Arial"/>
                          <a:cs typeface="Arial"/>
                          <a:sym typeface="Arial"/>
                        </a:rPr>
                        <a:t>Courts held on hillsides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Courts held in courthouses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ea typeface="Arial"/>
                          <a:cs typeface="Arial"/>
                          <a:sym typeface="Arial"/>
                        </a:rPr>
                        <a:t>No jails or executions. Fines used as punishments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Harsh jail sentences and death by hanging given as punishments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861750">
                <a:tc>
                  <a:txBody>
                    <a:bodyPr anchor="t" rtlCol="false"/>
                    <a:lstStyle/>
                    <a:p>
                      <a:pPr algn="ctr">
                        <a:lnSpc>
                          <a:spcPts val="3359"/>
                        </a:lnSpc>
                        <a:defRPr/>
                      </a:pPr>
                      <a:r>
                        <a:rPr lang="en-US" sz="2400">
                          <a:solidFill>
                            <a:srgbClr val="000000"/>
                          </a:solidFill>
                          <a:latin typeface="Arial"/>
                          <a:ea typeface="Arial"/>
                          <a:cs typeface="Arial"/>
                          <a:sym typeface="Arial"/>
                        </a:rPr>
                        <a:t>Wealth measured by number of cattle owned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Wealth measured in monetary terms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861750">
                <a:tc>
                  <a:txBody>
                    <a:bodyPr anchor="t" rtlCol="false"/>
                    <a:lstStyle/>
                    <a:p>
                      <a:pPr algn="ctr">
                        <a:lnSpc>
                          <a:spcPts val="3359"/>
                        </a:lnSpc>
                        <a:defRPr/>
                      </a:pPr>
                      <a:r>
                        <a:rPr lang="en-US" sz="2400">
                          <a:solidFill>
                            <a:srgbClr val="000000"/>
                          </a:solidFill>
                          <a:latin typeface="Arial"/>
                          <a:ea typeface="Arial"/>
                          <a:cs typeface="Arial"/>
                          <a:sym typeface="Arial"/>
                        </a:rPr>
                        <a:t>Divorce allowed</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Divorce forbidden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ea typeface="Arial"/>
                          <a:cs typeface="Arial"/>
                          <a:sym typeface="Arial"/>
                        </a:rPr>
                        <a:t>A wife kept her own name, wealth and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A wife took her husband’s name, and her property and wealth became his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283050">
                <a:tc>
                  <a:txBody>
                    <a:bodyPr anchor="t" rtlCol="false"/>
                    <a:lstStyle/>
                    <a:p>
                      <a:pPr algn="ctr">
                        <a:lnSpc>
                          <a:spcPts val="3359"/>
                        </a:lnSpc>
                        <a:defRPr/>
                      </a:pPr>
                      <a:r>
                        <a:rPr lang="en-US" sz="2400">
                          <a:solidFill>
                            <a:srgbClr val="000000"/>
                          </a:solidFill>
                          <a:latin typeface="Arial"/>
                          <a:ea typeface="Arial"/>
                          <a:cs typeface="Arial"/>
                          <a:sym typeface="Arial"/>
                        </a:rPr>
                        <a:t>Children born outside marriage were entitled to a share of their father’s wealth or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3359"/>
                        </a:lnSpc>
                        <a:defRPr/>
                      </a:pPr>
                      <a:r>
                        <a:rPr lang="en-US" sz="2400">
                          <a:solidFill>
                            <a:srgbClr val="000000"/>
                          </a:solidFill>
                          <a:latin typeface="Arial"/>
                          <a:ea typeface="Arial"/>
                          <a:cs typeface="Arial"/>
                          <a:sym typeface="Arial"/>
                        </a:rPr>
                        <a:t>Children born outside marriage could not inherit any of their father’s wealth or property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Differences in Law</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10" id="10"/>
          <p:cNvSpPr txBox="true"/>
          <p:nvPr/>
        </p:nvSpPr>
        <p:spPr>
          <a:xfrm rot="0">
            <a:off x="1028700" y="9811386"/>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DAFpq5MFP8o</dc:identifier>
  <dcterms:modified xsi:type="dcterms:W3CDTF">2011-08-01T06:04:30Z</dcterms:modified>
  <cp:revision>1</cp:revision>
  <dc:title>Ch. 11 - The Irish Plantations</dc:title>
</cp:coreProperties>
</file>